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71" r:id="rId3"/>
    <p:sldMasterId id="2147483680" r:id="rId4"/>
    <p:sldMasterId id="2147483692" r:id="rId5"/>
  </p:sldMasterIdLst>
  <p:notesMasterIdLst>
    <p:notesMasterId r:id="rId16"/>
  </p:notesMasterIdLst>
  <p:handoutMasterIdLst>
    <p:handoutMasterId r:id="rId17"/>
  </p:handoutMasterIdLst>
  <p:sldIdLst>
    <p:sldId id="309" r:id="rId6"/>
    <p:sldId id="328" r:id="rId7"/>
    <p:sldId id="330" r:id="rId8"/>
    <p:sldId id="313" r:id="rId9"/>
    <p:sldId id="325" r:id="rId10"/>
    <p:sldId id="315" r:id="rId11"/>
    <p:sldId id="327" r:id="rId12"/>
    <p:sldId id="304" r:id="rId13"/>
    <p:sldId id="305" r:id="rId14"/>
    <p:sldId id="329" r:id="rId1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75F"/>
    <a:srgbClr val="B9CDDC"/>
    <a:srgbClr val="FABE7D"/>
    <a:srgbClr val="C8C8C8"/>
    <a:srgbClr val="CBCBCB"/>
    <a:srgbClr val="8CB4C3"/>
    <a:srgbClr val="0000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3" autoAdjust="0"/>
    <p:restoredTop sz="83714" autoAdjust="0"/>
  </p:normalViewPr>
  <p:slideViewPr>
    <p:cSldViewPr>
      <p:cViewPr varScale="1">
        <p:scale>
          <a:sx n="74" d="100"/>
          <a:sy n="74" d="100"/>
        </p:scale>
        <p:origin x="150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E28A0B-55A5-45CF-B260-59848085A027}" type="datetime1">
              <a:rPr lang="fr-FR"/>
              <a:pPr>
                <a:defRPr/>
              </a:pPr>
              <a:t>22/07/2014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309382-701C-4C00-83EC-30558822E2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02388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E916D4-33E0-4CD3-A38A-4631F71EE6A3}" type="datetime1">
              <a:rPr lang="fr-FR"/>
              <a:pPr>
                <a:defRPr/>
              </a:pPr>
              <a:t>22/07/2014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274DCC-778E-41CB-B152-644D3B7D80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771425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201F975-0BF1-41DB-9530-976CD077FB19}" type="datetime1">
              <a:rPr lang="fr-FR">
                <a:solidFill>
                  <a:prstClr val="black"/>
                </a:solidFill>
              </a:rPr>
              <a:pPr>
                <a:defRPr/>
              </a:pPr>
              <a:t>22/07/2014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7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PRIS : « Point rénovation Info Service » : dispositifs</a:t>
            </a:r>
            <a:r>
              <a:rPr lang="fr-FR" baseline="0" dirty="0" smtClean="0"/>
              <a:t> locaux créés dans le cadre du programme national de rénovation (énergétique) de l’habitat (PREH - 2013) et qui font le lien avec le numéro unique national (« j’éco-rénove j’économise »)</a:t>
            </a:r>
          </a:p>
          <a:p>
            <a:r>
              <a:rPr lang="fr-FR" baseline="0" dirty="0" smtClean="0"/>
              <a:t>Tinergie est un des premiers PRIS « tout public » en France (par exemple, sur le reste du territoire finistérien il n’y a pas de guichet unique en tant que tel, le numéro unique national renvoie le public éligible Anah vers l’ADIL et les personnes aux revenues « supérieurs » vers les Espace Info Energie)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2831-6396-4A0C-ACF9-76CB77A99472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9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Coût moyen bouquet de travaux : 19 000 €</a:t>
            </a:r>
          </a:p>
          <a:p>
            <a:r>
              <a:rPr lang="fr-FR" dirty="0" smtClean="0"/>
              <a:t>Gain énergétique moyen : 43%</a:t>
            </a:r>
          </a:p>
          <a:p>
            <a:r>
              <a:rPr lang="fr-FR" dirty="0" smtClean="0"/>
              <a:t>Subvention Tinergie : 12 % en moyenne de l’investissement (système de primes graduées selon le gain énergétique)</a:t>
            </a:r>
          </a:p>
          <a:p>
            <a:endParaRPr lang="fr-FR" dirty="0" smtClean="0"/>
          </a:p>
          <a:p>
            <a:r>
              <a:rPr lang="fr-FR" dirty="0" smtClean="0"/>
              <a:t>250 000 € de coût net (dépenses moins recettes) annuel :</a:t>
            </a:r>
            <a:r>
              <a:rPr lang="fr-FR" baseline="0" dirty="0" smtClean="0"/>
              <a:t> </a:t>
            </a:r>
            <a:r>
              <a:rPr lang="fr-FR" dirty="0" smtClean="0"/>
              <a:t> fonctionnement</a:t>
            </a:r>
            <a:r>
              <a:rPr lang="fr-FR" baseline="0" dirty="0" smtClean="0"/>
              <a:t> + investissement (subventions aux particuliers).</a:t>
            </a:r>
          </a:p>
          <a:p>
            <a:r>
              <a:rPr lang="fr-FR" baseline="0" dirty="0" smtClean="0"/>
              <a:t>Coût global de l’action Tinergie plus la filière spécifique de la </a:t>
            </a:r>
            <a:r>
              <a:rPr lang="fr-FR" baseline="0" smtClean="0"/>
              <a:t>précarité énergétique (Anah)</a:t>
            </a:r>
            <a:endParaRPr lang="fr-FR" dirty="0" smtClean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720EE-6A7A-4F83-B1CF-2398BDD3E48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5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IMG_158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975" y="4360863"/>
            <a:ext cx="324802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9" descr="cub_VD000000000012_4103000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3348038" cy="436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_F2U00602030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316865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 descr="PAQUEBOT 2000pix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0"/>
            <a:ext cx="26289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2" descr="blanc HORIZ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0840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 descr="blanc VERTIC 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3750" y="4357688"/>
            <a:ext cx="6334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Intranet\LOGOS OK\logo BMO + ellipse OK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62925" y="6202363"/>
            <a:ext cx="981075" cy="655637"/>
          </a:xfrm>
          <a:prstGeom prst="rect">
            <a:avLst/>
          </a:prstGeom>
          <a:noFill/>
          <a:effectLst>
            <a:outerShdw blurRad="88900" dist="25400" dir="12600000" sx="104000" sy="104000" algn="tr" rotWithShape="0">
              <a:schemeClr val="tx1">
                <a:alpha val="51000"/>
              </a:schemeClr>
            </a:outerShdw>
          </a:effectLst>
        </p:spPr>
      </p:pic>
      <p:pic>
        <p:nvPicPr>
          <p:cNvPr id="9" name="Image 14" descr="carré bleu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54513"/>
            <a:ext cx="5895975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94B3-3171-4DF7-8334-E05494D200C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ACDD-6D13-45E6-921E-675536D97F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3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94B3-3171-4DF7-8334-E05494D200C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ACDD-6D13-45E6-921E-675536D97F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4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94B3-3171-4DF7-8334-E05494D200C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ACDD-6D13-45E6-921E-675536D97F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6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94B3-3171-4DF7-8334-E05494D200C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ACDD-6D13-45E6-921E-675536D97F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56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94B3-3171-4DF7-8334-E05494D200C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ACDD-6D13-45E6-921E-675536D97F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32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94B3-3171-4DF7-8334-E05494D200C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ACDD-6D13-45E6-921E-675536D97F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94B3-3171-4DF7-8334-E05494D200C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ACDD-6D13-45E6-921E-675536D97F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1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94B3-3171-4DF7-8334-E05494D200C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ACDD-6D13-45E6-921E-675536D97F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0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94B3-3171-4DF7-8334-E05494D200C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ACDD-6D13-45E6-921E-675536D97F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20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94B3-3171-4DF7-8334-E05494D200C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ACDD-6D13-45E6-921E-675536D97F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6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IMG_158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975" y="4360863"/>
            <a:ext cx="324802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9" descr="cub_VD000000000012_4103000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3348038" cy="436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_F2U00602030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316865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 descr="PAQUEBOT 2000pix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2" descr="blanc HORIZ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0840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 descr="blanc VERTIC 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0" y="4357688"/>
            <a:ext cx="6334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Intranet\LOGOS OK\logo BMO + ellipse OK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5" y="6202363"/>
            <a:ext cx="981075" cy="655637"/>
          </a:xfrm>
          <a:prstGeom prst="rect">
            <a:avLst/>
          </a:prstGeom>
          <a:noFill/>
          <a:effectLst>
            <a:outerShdw blurRad="88900" dist="25400" dir="12600000" sx="104000" sy="104000" algn="tr" rotWithShape="0">
              <a:schemeClr val="tx1">
                <a:alpha val="51000"/>
              </a:schemeClr>
            </a:outerShdw>
          </a:effectLst>
        </p:spPr>
      </p:pic>
      <p:pic>
        <p:nvPicPr>
          <p:cNvPr id="9" name="Image 14" descr="carré bleu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54513"/>
            <a:ext cx="5895975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377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IMG_15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975" y="4360863"/>
            <a:ext cx="324802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9" descr="cub_VD000000000012_41030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3348038" cy="436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_F2U006020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316865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 descr="PAQUEBOT 2000pix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0"/>
            <a:ext cx="26289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2" descr="blanc HORIZ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0840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 descr="blanc VERTIC 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3750" y="4357688"/>
            <a:ext cx="6334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Intranet\LOGOS OK\logo BMO + ellipse O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62925" y="6202363"/>
            <a:ext cx="981075" cy="655637"/>
          </a:xfrm>
          <a:prstGeom prst="rect">
            <a:avLst/>
          </a:prstGeom>
          <a:noFill/>
          <a:effectLst>
            <a:outerShdw blurRad="88900" dist="25400" dir="12600000" sx="104000" sy="104000" algn="tr" rotWithShape="0">
              <a:schemeClr val="tx1">
                <a:alpha val="51000"/>
              </a:schemeClr>
            </a:outerShdw>
          </a:effectLst>
        </p:spPr>
      </p:pic>
      <p:pic>
        <p:nvPicPr>
          <p:cNvPr id="9" name="Image 14" descr="carré bl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54513"/>
            <a:ext cx="5895975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942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35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661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757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513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999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366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05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70CF-D045-4CAE-8071-DE69ECF652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508-6AE5-437C-8152-6496AE2A8969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70CF-D045-4CAE-8071-DE69ECF652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508-6AE5-437C-8152-6496AE2A8969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52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70CF-D045-4CAE-8071-DE69ECF652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508-6AE5-437C-8152-6496AE2A8969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25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70CF-D045-4CAE-8071-DE69ECF652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508-6AE5-437C-8152-6496AE2A8969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93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70CF-D045-4CAE-8071-DE69ECF652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508-6AE5-437C-8152-6496AE2A8969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16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70CF-D045-4CAE-8071-DE69ECF652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508-6AE5-437C-8152-6496AE2A8969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75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70CF-D045-4CAE-8071-DE69ECF652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508-6AE5-437C-8152-6496AE2A8969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48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70CF-D045-4CAE-8071-DE69ECF652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508-6AE5-437C-8152-6496AE2A8969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6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70CF-D045-4CAE-8071-DE69ECF652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508-6AE5-437C-8152-6496AE2A8969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15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70CF-D045-4CAE-8071-DE69ECF652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508-6AE5-437C-8152-6496AE2A8969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91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70CF-D045-4CAE-8071-DE69ECF6523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508-6AE5-437C-8152-6496AE2A8969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8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IMG_158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975" y="4360863"/>
            <a:ext cx="324802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9" descr="cub_VD000000000012_410300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3348038" cy="436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_F2U0060203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316865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 descr="PAQUEBOT 2000pix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2" descr="blanc HORIZ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0840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 descr="blanc VERTIC 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0" y="4357688"/>
            <a:ext cx="6334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Intranet\LOGOS OK\logo BMO + ellipse OK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5" y="6202363"/>
            <a:ext cx="981075" cy="655637"/>
          </a:xfrm>
          <a:prstGeom prst="rect">
            <a:avLst/>
          </a:prstGeom>
          <a:noFill/>
          <a:effectLst>
            <a:outerShdw blurRad="88900" dist="25400" dir="12600000" sx="104000" sy="104000" algn="tr" rotWithShape="0">
              <a:schemeClr val="tx1">
                <a:alpha val="51000"/>
              </a:schemeClr>
            </a:outerShdw>
          </a:effectLst>
        </p:spPr>
      </p:pic>
      <p:pic>
        <p:nvPicPr>
          <p:cNvPr id="9" name="Image 14" descr="carré bleu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54513"/>
            <a:ext cx="5895975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5619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738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756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333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617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40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819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13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94B3-3171-4DF7-8334-E05494D200C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22/07/2014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ACDD-6D13-45E6-921E-675536D97F6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 5" descr="bandeau HAUT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pic>
      <p:pic>
        <p:nvPicPr>
          <p:cNvPr id="2" name="Image 6" descr="bandeau BAS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D:\Intranet\LOGOS OK\logo BMO + ellipse OK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62925" y="6202363"/>
            <a:ext cx="981075" cy="655637"/>
          </a:xfrm>
          <a:prstGeom prst="rect">
            <a:avLst/>
          </a:prstGeom>
          <a:noFill/>
          <a:effectLst>
            <a:outerShdw blurRad="88900" dist="25400" dir="12600000" sx="104000" sy="104000" algn="tr" rotWithShape="0">
              <a:schemeClr val="tx1">
                <a:alpha val="51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4" r:id="rId2"/>
    <p:sldLayoutId id="2147483653" r:id="rId3"/>
    <p:sldLayoutId id="2147483652" r:id="rId4"/>
    <p:sldLayoutId id="2147483651" r:id="rId5"/>
    <p:sldLayoutId id="2147483650" r:id="rId6"/>
    <p:sldLayoutId id="2147483655" r:id="rId7"/>
    <p:sldLayoutId id="2147483656" r:id="rId8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CA94B3-3171-4DF7-8334-E05494D200C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83ACDD-6D13-45E6-921E-675536D97F64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01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 5" descr="bandeau HAU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pic>
      <p:pic>
        <p:nvPicPr>
          <p:cNvPr id="2" name="Image 6" descr="bandeau BA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D:\Intranet\LOGOS OK\logo BMO + ellipse O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62925" y="6202363"/>
            <a:ext cx="981075" cy="655637"/>
          </a:xfrm>
          <a:prstGeom prst="rect">
            <a:avLst/>
          </a:prstGeom>
          <a:noFill/>
          <a:effectLst>
            <a:outerShdw blurRad="88900" dist="25400" dir="12600000" sx="104000" sy="104000" algn="tr" rotWithShape="0">
              <a:schemeClr val="tx1">
                <a:alpha val="5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86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DC70CF-D045-4CAE-8071-DE69ECF6523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22/07/2014</a:t>
            </a:fld>
            <a:endParaRPr lang="fr-FR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DEF508-6AE5-437C-8152-6496AE2A896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27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 5" descr="bandeau HAUT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pic>
      <p:pic>
        <p:nvPicPr>
          <p:cNvPr id="2" name="Image 6" descr="bandeau BAS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D:\Intranet\LOGOS OK\logo BMO + ellipse OK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5" y="6202363"/>
            <a:ext cx="981075" cy="655637"/>
          </a:xfrm>
          <a:prstGeom prst="rect">
            <a:avLst/>
          </a:prstGeom>
          <a:noFill/>
          <a:effectLst>
            <a:outerShdw blurRad="88900" dist="25400" dir="12600000" sx="104000" sy="104000" algn="tr" rotWithShape="0">
              <a:schemeClr val="tx1">
                <a:alpha val="5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91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IT\Profils\jlebec\Bureau\Tinergie\logo tinerg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6258"/>
            <a:ext cx="942500" cy="130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442850" y="4815505"/>
            <a:ext cx="43924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structure d’information et de conseil pour le particulier 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Brest métropole océane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24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395288" y="6362700"/>
            <a:ext cx="5472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</a:rPr>
              <a:t>Club national des initiatives locales pour la rénovation énergétique </a:t>
            </a:r>
            <a:r>
              <a:rPr lang="fr-FR" sz="1400" dirty="0" smtClean="0">
                <a:solidFill>
                  <a:prstClr val="black"/>
                </a:solidFill>
              </a:rPr>
              <a:t>1</a:t>
            </a:r>
            <a:r>
              <a:rPr lang="fr-FR" sz="1400" baseline="30000" dirty="0" smtClean="0">
                <a:solidFill>
                  <a:prstClr val="black"/>
                </a:solidFill>
              </a:rPr>
              <a:t>er</a:t>
            </a:r>
            <a:r>
              <a:rPr lang="fr-FR" sz="1400" dirty="0" smtClean="0">
                <a:solidFill>
                  <a:prstClr val="black"/>
                </a:solidFill>
              </a:rPr>
              <a:t> juillet </a:t>
            </a:r>
            <a:r>
              <a:rPr lang="fr-FR" sz="1400" dirty="0">
                <a:solidFill>
                  <a:prstClr val="black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4947818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6876256" y="2165955"/>
            <a:ext cx="1944216" cy="104702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250 K€ de fonds propres </a:t>
            </a:r>
            <a:r>
              <a:rPr lang="fr-FR" sz="1400" dirty="0" smtClean="0"/>
              <a:t>investis</a:t>
            </a:r>
            <a:endParaRPr lang="fr-FR" sz="1400" dirty="0"/>
          </a:p>
        </p:txBody>
      </p:sp>
      <p:pic>
        <p:nvPicPr>
          <p:cNvPr id="48130" name="Picture 2" descr="D:\DIT\Profils\jlebec\Bureau\Tinergie\logo tinerg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250"/>
            <a:ext cx="7207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723" y="691356"/>
            <a:ext cx="5473700" cy="433388"/>
          </a:xfrm>
          <a:solidFill>
            <a:srgbClr val="FFFFFF"/>
          </a:solidFill>
        </p:spPr>
        <p:txBody>
          <a:bodyPr anchor="t"/>
          <a:lstStyle/>
          <a:p>
            <a:pPr algn="l"/>
            <a:r>
              <a:rPr lang="fr-FR" sz="2200" b="1" dirty="0" smtClean="0"/>
              <a:t>Bilan 2013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1551484"/>
            <a:ext cx="7942263" cy="54014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fr-FR" b="1" dirty="0"/>
              <a:t>Information et conseil des particuliers </a:t>
            </a:r>
            <a:r>
              <a:rPr lang="fr-FR" dirty="0"/>
              <a:t>: 800 contacts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endParaRPr lang="fr-FR" sz="1100" dirty="0"/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fr-FR" b="1" dirty="0"/>
              <a:t>Les projets de travaux en cours :</a:t>
            </a:r>
          </a:p>
          <a:p>
            <a:pPr algn="just">
              <a:defRPr/>
            </a:pPr>
            <a:endParaRPr lang="fr-FR" sz="800" b="1" dirty="0"/>
          </a:p>
          <a:p>
            <a:pPr algn="just">
              <a:defRPr/>
            </a:pPr>
            <a:r>
              <a:rPr lang="fr-FR" dirty="0"/>
              <a:t>    - 120 dossiers Anah financés</a:t>
            </a:r>
          </a:p>
          <a:p>
            <a:pPr algn="just">
              <a:defRPr/>
            </a:pPr>
            <a:r>
              <a:rPr lang="fr-FR" dirty="0"/>
              <a:t>    - 100 dossiers « standard » engagés</a:t>
            </a:r>
          </a:p>
          <a:p>
            <a:pPr algn="just">
              <a:defRPr/>
            </a:pPr>
            <a:endParaRPr lang="fr-FR" sz="800" b="1" dirty="0" smtClean="0"/>
          </a:p>
          <a:p>
            <a:pPr algn="just">
              <a:defRPr/>
            </a:pPr>
            <a:endParaRPr lang="fr-FR" sz="800" b="1" dirty="0"/>
          </a:p>
          <a:p>
            <a:pPr algn="just">
              <a:defRPr/>
            </a:pPr>
            <a:endParaRPr lang="fr-FR" dirty="0" smtClean="0"/>
          </a:p>
          <a:p>
            <a:pPr algn="just">
              <a:defRPr/>
            </a:pPr>
            <a:endParaRPr lang="fr-FR" dirty="0"/>
          </a:p>
          <a:p>
            <a:pPr algn="just">
              <a:defRPr/>
            </a:pPr>
            <a:endParaRPr lang="fr-FR" sz="800" dirty="0" smtClean="0"/>
          </a:p>
          <a:p>
            <a:pPr algn="just">
              <a:defRPr/>
            </a:pPr>
            <a:endParaRPr lang="fr-FR" sz="800" dirty="0"/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fr-FR" b="1" dirty="0"/>
              <a:t>Une aide financière pour les projets performants qui s’appuie sur la valorisation des CEE</a:t>
            </a:r>
          </a:p>
          <a:p>
            <a:pPr algn="just">
              <a:defRPr/>
            </a:pPr>
            <a:endParaRPr lang="fr-FR" sz="1200" dirty="0"/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fr-FR" b="1" dirty="0"/>
              <a:t>Le réseau </a:t>
            </a:r>
            <a:r>
              <a:rPr lang="fr-FR" b="1" dirty="0" smtClean="0"/>
              <a:t>de </a:t>
            </a:r>
            <a:r>
              <a:rPr lang="fr-FR" b="1" dirty="0"/>
              <a:t>professionnels partenaires :</a:t>
            </a:r>
          </a:p>
          <a:p>
            <a:pPr algn="just">
              <a:defRPr/>
            </a:pPr>
            <a:r>
              <a:rPr lang="fr-FR" dirty="0"/>
              <a:t>    </a:t>
            </a:r>
            <a:r>
              <a:rPr lang="fr-FR" sz="1600" dirty="0"/>
              <a:t>- plus de 60 artisans et entreprises du bâtiment formés à l’approche </a:t>
            </a:r>
            <a:r>
              <a:rPr lang="fr-FR" sz="1600" dirty="0" smtClean="0"/>
              <a:t> </a:t>
            </a:r>
            <a:r>
              <a:rPr lang="fr-FR" sz="1600" dirty="0"/>
              <a:t>globale de rénovation thermique (FEEBAT),</a:t>
            </a:r>
          </a:p>
          <a:p>
            <a:pPr algn="just">
              <a:defRPr/>
            </a:pPr>
            <a:r>
              <a:rPr lang="fr-FR" sz="1600" dirty="0"/>
              <a:t>    - des diagnostiqueurs partenaires </a:t>
            </a:r>
            <a:r>
              <a:rPr lang="fr-FR" sz="1600" dirty="0" smtClean="0"/>
              <a:t>en charge des évaluations énergétiques,</a:t>
            </a:r>
            <a:endParaRPr lang="fr-FR" sz="1600" dirty="0"/>
          </a:p>
          <a:p>
            <a:pPr algn="just">
              <a:defRPr/>
            </a:pPr>
            <a:r>
              <a:rPr lang="fr-FR" sz="1600" dirty="0"/>
              <a:t>    - un élargissement en cours aux architectes, maîtres d’œuvre et BET.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4676825" y="2473442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ZoneTexte 6"/>
          <p:cNvSpPr txBox="1">
            <a:spLocks noChangeArrowheads="1"/>
          </p:cNvSpPr>
          <p:nvPr/>
        </p:nvSpPr>
        <p:spPr bwMode="auto">
          <a:xfrm>
            <a:off x="4748833" y="2290517"/>
            <a:ext cx="195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600" dirty="0"/>
              <a:t>Plus de </a:t>
            </a:r>
            <a:r>
              <a:rPr lang="fr-FR" sz="1600" dirty="0" smtClean="0"/>
              <a:t>2,5 </a:t>
            </a:r>
            <a:r>
              <a:rPr lang="fr-FR" sz="1600" dirty="0"/>
              <a:t>millions d’euros de </a:t>
            </a:r>
            <a:r>
              <a:rPr lang="fr-FR" sz="1600" dirty="0" smtClean="0"/>
              <a:t>travaux accompagnés</a:t>
            </a:r>
            <a:endParaRPr lang="fr-FR" sz="1600" dirty="0"/>
          </a:p>
        </p:txBody>
      </p:sp>
      <p:sp>
        <p:nvSpPr>
          <p:cNvPr id="5" name="Rectangle 4"/>
          <p:cNvSpPr/>
          <p:nvPr/>
        </p:nvSpPr>
        <p:spPr>
          <a:xfrm>
            <a:off x="1449455" y="32729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Des bouquets de travaux performants générant un gain énergétique moyen  de 43%.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945399" y="3411480"/>
            <a:ext cx="288626" cy="328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5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314325" y="1633538"/>
            <a:ext cx="4475163" cy="4891087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sz="1800" b="1" dirty="0" smtClean="0"/>
              <a:t>Objectifs :</a:t>
            </a:r>
          </a:p>
          <a:p>
            <a:pPr>
              <a:buFont typeface="Wingdings" pitchFamily="2" charset="2"/>
              <a:buChar char="q"/>
            </a:pPr>
            <a:r>
              <a:rPr lang="fr-FR" sz="1800" dirty="0" smtClean="0"/>
              <a:t>« massifier » les projets de rénovation,</a:t>
            </a:r>
          </a:p>
          <a:p>
            <a:pPr marL="0" indent="0">
              <a:buFont typeface="Arial" pitchFamily="34" charset="0"/>
              <a:buNone/>
            </a:pPr>
            <a:endParaRPr lang="fr-FR" sz="800" dirty="0" smtClean="0"/>
          </a:p>
          <a:p>
            <a:pPr>
              <a:buFont typeface="Wingdings" pitchFamily="2" charset="2"/>
              <a:buChar char="q"/>
            </a:pPr>
            <a:r>
              <a:rPr lang="fr-FR" sz="1800" dirty="0" smtClean="0"/>
              <a:t>améliorer la performance thermique des projets,</a:t>
            </a:r>
          </a:p>
          <a:p>
            <a:pPr marL="0" indent="0">
              <a:buFont typeface="Arial" pitchFamily="34" charset="0"/>
              <a:buNone/>
            </a:pPr>
            <a:endParaRPr lang="fr-FR" sz="800" dirty="0" smtClean="0"/>
          </a:p>
          <a:p>
            <a:pPr>
              <a:buFont typeface="Wingdings" pitchFamily="2" charset="2"/>
              <a:buChar char="q"/>
            </a:pPr>
            <a:r>
              <a:rPr lang="fr-FR" sz="1800" dirty="0" smtClean="0"/>
              <a:t>lutter contre la précarité énergétique.</a:t>
            </a:r>
          </a:p>
          <a:p>
            <a:pPr marL="0" indent="0">
              <a:buFont typeface="Arial" pitchFamily="34" charset="0"/>
              <a:buNone/>
            </a:pPr>
            <a:endParaRPr lang="fr-FR" sz="1800" dirty="0" smtClean="0"/>
          </a:p>
          <a:p>
            <a:pPr marL="0" lvl="1" indent="0">
              <a:buFont typeface="Arial" pitchFamily="34" charset="0"/>
              <a:buNone/>
            </a:pPr>
            <a:r>
              <a:rPr lang="fr-FR" sz="1800" b="1" dirty="0" smtClean="0"/>
              <a:t>Un dispositif local pour :</a:t>
            </a:r>
          </a:p>
          <a:p>
            <a:pPr marL="285750" lvl="1">
              <a:buFont typeface="Wingdings" pitchFamily="2" charset="2"/>
              <a:buChar char="q"/>
            </a:pPr>
            <a:r>
              <a:rPr lang="fr-FR" sz="1800" dirty="0" smtClean="0"/>
              <a:t>simplifier, sécuriser et optimiser les projets des particuliers</a:t>
            </a:r>
          </a:p>
          <a:p>
            <a:pPr marL="0" lvl="1" indent="0">
              <a:buFont typeface="Arial" pitchFamily="34" charset="0"/>
              <a:buNone/>
            </a:pPr>
            <a:endParaRPr lang="fr-FR" sz="800" dirty="0" smtClean="0"/>
          </a:p>
          <a:p>
            <a:pPr marL="285750" lvl="1">
              <a:buFont typeface="Wingdings" pitchFamily="2" charset="2"/>
              <a:buChar char="q"/>
            </a:pPr>
            <a:r>
              <a:rPr lang="fr-FR" sz="1800" dirty="0" smtClean="0"/>
              <a:t>accompagner la montée en compétence des professionnels locaux</a:t>
            </a:r>
          </a:p>
          <a:p>
            <a:pPr marL="0" lvl="1" indent="0">
              <a:buFont typeface="Arial" pitchFamily="34" charset="0"/>
              <a:buNone/>
            </a:pPr>
            <a:endParaRPr lang="fr-FR" sz="800" dirty="0" smtClean="0"/>
          </a:p>
          <a:p>
            <a:pPr marL="0" lvl="1" indent="0">
              <a:buFont typeface="Arial" pitchFamily="34" charset="0"/>
              <a:buNone/>
            </a:pPr>
            <a:r>
              <a:rPr lang="fr-FR" sz="2000" b="1" dirty="0" smtClean="0"/>
              <a:t>PRIS « tout public » depuis avril 2014</a:t>
            </a:r>
          </a:p>
        </p:txBody>
      </p:sp>
      <p:pic>
        <p:nvPicPr>
          <p:cNvPr id="44035" name="Picture 2" descr="D:\DIT\Profils\jlebec\Bureau\Tinergie Visu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51" y="476672"/>
            <a:ext cx="3970723" cy="561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1259632" y="572666"/>
            <a:ext cx="3744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Tinergie a été mis en place en 2012 pour dynamiser la rénovation thermique </a:t>
            </a:r>
            <a:r>
              <a:rPr lang="fr-FR" b="1" dirty="0" smtClean="0">
                <a:solidFill>
                  <a:prstClr val="black"/>
                </a:solidFill>
                <a:latin typeface="Calibri"/>
              </a:rPr>
              <a:t>du territoire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037" name="Picture 2" descr="D:\DIT\Profils\jlebec\Bureau\Tinergie\logo tinerg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76250"/>
            <a:ext cx="7254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1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IT\Profils\jlebec\Bureau\Tinergie\logo tinerg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9839"/>
            <a:ext cx="719882" cy="99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8151" y="899696"/>
            <a:ext cx="7704856" cy="7207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800" b="1" dirty="0" smtClean="0">
                <a:solidFill>
                  <a:srgbClr val="375F91"/>
                </a:solidFill>
              </a:rPr>
              <a:t>Le contexte de la création du guichet unique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47630" y="1650637"/>
            <a:ext cx="73848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b="1" dirty="0" smtClean="0"/>
              <a:t>Une politique locale de l’habitat de longue date </a:t>
            </a:r>
            <a:r>
              <a:rPr lang="fr-FR" dirty="0" smtClean="0"/>
              <a:t>intégrant la problématique de l’habitat privé,</a:t>
            </a:r>
          </a:p>
          <a:p>
            <a:endParaRPr lang="fr-FR" sz="800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b="1" dirty="0" smtClean="0"/>
              <a:t>1998, création de l’Agence Locale de l’Energie et du Climat </a:t>
            </a:r>
            <a:r>
              <a:rPr lang="fr-FR" dirty="0" smtClean="0"/>
              <a:t>à l’initiative de la collectivité : </a:t>
            </a:r>
            <a:r>
              <a:rPr lang="fr-FR" b="1" dirty="0" smtClean="0"/>
              <a:t>Ener’gence,</a:t>
            </a:r>
          </a:p>
          <a:p>
            <a:endParaRPr lang="fr-FR" sz="800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b="1" dirty="0" smtClean="0"/>
              <a:t>2007, création d’une division énergie </a:t>
            </a:r>
            <a:r>
              <a:rPr lang="fr-FR" dirty="0" smtClean="0"/>
              <a:t>à Brest métropole océane,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b="1" dirty="0" smtClean="0"/>
              <a:t>2008/2009, un rapprochement des domaines de l’Energie  et de l’habitat </a:t>
            </a:r>
            <a:r>
              <a:rPr lang="fr-FR" dirty="0" smtClean="0"/>
              <a:t>se concrétise dans le cadre de la dynamique du Grenelle de l’environnement,</a:t>
            </a:r>
          </a:p>
          <a:p>
            <a:endParaRPr lang="fr-FR" sz="800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b="1" dirty="0" smtClean="0"/>
              <a:t>2010 l’élaboration transversale du PCET et du PLUI </a:t>
            </a:r>
            <a:r>
              <a:rPr lang="fr-FR" dirty="0" smtClean="0"/>
              <a:t>consolide les échanges et les collaborations  - OPAH, Etudes…et la découverte d’une expérience de mise en réseau entre propriétaires et professionnels dans le sud-ouest </a:t>
            </a:r>
            <a:r>
              <a:rPr lang="fr-FR" dirty="0"/>
              <a:t>de la </a:t>
            </a:r>
            <a:r>
              <a:rPr lang="fr-FR" dirty="0" smtClean="0"/>
              <a:t>France,</a:t>
            </a:r>
            <a:endParaRPr lang="fr-FR" dirty="0"/>
          </a:p>
          <a:p>
            <a:endParaRPr lang="fr-FR" sz="800" dirty="0"/>
          </a:p>
          <a:p>
            <a:pPr marL="285750" indent="-285750">
              <a:buFont typeface="Wingdings" pitchFamily="2" charset="2"/>
              <a:buChar char="q"/>
            </a:pPr>
            <a:r>
              <a:rPr lang="fr-FR" b="1" dirty="0" smtClean="0"/>
              <a:t>2011, la décision de création du guichet unique « </a:t>
            </a:r>
            <a:r>
              <a:rPr lang="fr-FR" b="1" dirty="0"/>
              <a:t>T</a:t>
            </a:r>
            <a:r>
              <a:rPr lang="fr-FR" b="1" dirty="0" smtClean="0"/>
              <a:t>inergie ».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4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8036" y="692696"/>
            <a:ext cx="6474324" cy="850106"/>
          </a:xfrm>
        </p:spPr>
        <p:txBody>
          <a:bodyPr/>
          <a:lstStyle/>
          <a:p>
            <a:pPr algn="l"/>
            <a:r>
              <a:rPr lang="fr-FR" sz="3400" b="1" dirty="0">
                <a:solidFill>
                  <a:srgbClr val="375F91"/>
                </a:solidFill>
              </a:rPr>
              <a:t>Tinergie, le dispositif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algn="just"/>
            <a:r>
              <a:rPr lang="fr-FR" sz="2000" b="1" dirty="0" smtClean="0"/>
              <a:t>Un </a:t>
            </a:r>
            <a:r>
              <a:rPr lang="fr-FR" sz="2000" b="1" dirty="0"/>
              <a:t>service public de proximité accessible à tous </a:t>
            </a:r>
            <a:r>
              <a:rPr lang="fr-FR" sz="2000" dirty="0"/>
              <a:t>: tél, web, permanence</a:t>
            </a:r>
            <a:r>
              <a:rPr lang="fr-FR" sz="2000" dirty="0" smtClean="0"/>
              <a:t>,</a:t>
            </a:r>
          </a:p>
          <a:p>
            <a:pPr algn="just"/>
            <a:endParaRPr lang="fr-FR" sz="800" dirty="0"/>
          </a:p>
          <a:p>
            <a:pPr algn="just"/>
            <a:r>
              <a:rPr lang="fr-FR" sz="2000" b="1" dirty="0" smtClean="0"/>
              <a:t>Un </a:t>
            </a:r>
            <a:r>
              <a:rPr lang="fr-FR" sz="2000" b="1" dirty="0"/>
              <a:t>conseil gratuit neutre et indépendant </a:t>
            </a:r>
            <a:r>
              <a:rPr lang="fr-FR" sz="2000" dirty="0"/>
              <a:t>de l’Agence Locale de l’Energie</a:t>
            </a:r>
            <a:r>
              <a:rPr lang="fr-FR" sz="2000" dirty="0" smtClean="0"/>
              <a:t>,</a:t>
            </a:r>
          </a:p>
          <a:p>
            <a:pPr marL="0" indent="0" algn="just">
              <a:buNone/>
            </a:pPr>
            <a:endParaRPr lang="fr-FR" sz="800" dirty="0"/>
          </a:p>
          <a:p>
            <a:pPr algn="just"/>
            <a:r>
              <a:rPr lang="fr-FR" sz="2000" b="1" dirty="0" smtClean="0"/>
              <a:t>Une </a:t>
            </a:r>
            <a:r>
              <a:rPr lang="fr-FR" sz="2000" b="1" dirty="0"/>
              <a:t>orientation vers le dispositif adapté </a:t>
            </a:r>
            <a:r>
              <a:rPr lang="fr-FR" sz="2000" dirty="0"/>
              <a:t>: Espace Info Energie, ADIL, </a:t>
            </a:r>
            <a:r>
              <a:rPr lang="fr-FR" sz="2000" dirty="0" smtClean="0"/>
              <a:t>« Habiter Mieux », </a:t>
            </a:r>
            <a:r>
              <a:rPr lang="fr-FR" sz="2000" dirty="0"/>
              <a:t>OPAH</a:t>
            </a:r>
            <a:r>
              <a:rPr lang="fr-FR" sz="2000" dirty="0" smtClean="0"/>
              <a:t>…,</a:t>
            </a:r>
          </a:p>
          <a:p>
            <a:pPr algn="just"/>
            <a:endParaRPr lang="fr-FR" sz="800" dirty="0"/>
          </a:p>
          <a:p>
            <a:pPr algn="just"/>
            <a:r>
              <a:rPr lang="fr-FR" sz="2000" b="1" dirty="0" smtClean="0"/>
              <a:t>Un </a:t>
            </a:r>
            <a:r>
              <a:rPr lang="fr-FR" sz="2000" b="1" dirty="0"/>
              <a:t>parcours balisé pour sécuriser et optimiser les projets </a:t>
            </a:r>
            <a:r>
              <a:rPr lang="fr-FR" sz="2000" dirty="0" smtClean="0"/>
              <a:t>: évaluation énergétique, montage technique et financier, intervention de professionnels locaux qualifiés,</a:t>
            </a:r>
          </a:p>
          <a:p>
            <a:pPr algn="just"/>
            <a:r>
              <a:rPr lang="fr-FR" sz="2000" b="1" dirty="0" smtClean="0"/>
              <a:t>Une plateforme web qui organise la mise en relation </a:t>
            </a:r>
            <a:r>
              <a:rPr lang="fr-FR" sz="2000" dirty="0" smtClean="0"/>
              <a:t>entre le particulier, le conseiller et les professionnels partenaires,</a:t>
            </a:r>
            <a:endParaRPr lang="fr-FR" sz="2000" dirty="0"/>
          </a:p>
          <a:p>
            <a:pPr algn="just"/>
            <a:endParaRPr lang="fr-FR" sz="800" dirty="0"/>
          </a:p>
          <a:p>
            <a:pPr marL="342900" lvl="1" indent="-342900" algn="just">
              <a:buFont typeface="Arial" charset="0"/>
              <a:buChar char="•"/>
            </a:pPr>
            <a:r>
              <a:rPr lang="fr-FR" sz="2000" b="1" dirty="0" smtClean="0"/>
              <a:t>Une association avec les </a:t>
            </a:r>
            <a:r>
              <a:rPr lang="fr-FR" sz="2000" b="1" dirty="0"/>
              <a:t>artisans et </a:t>
            </a:r>
            <a:r>
              <a:rPr lang="fr-FR" sz="2000" b="1" dirty="0" smtClean="0"/>
              <a:t>entreprises du bâtiment </a:t>
            </a:r>
            <a:r>
              <a:rPr lang="fr-FR" sz="2000" dirty="0" smtClean="0"/>
              <a:t>pour accompagner la </a:t>
            </a:r>
            <a:r>
              <a:rPr lang="fr-FR" sz="2000" dirty="0"/>
              <a:t>montée en compétence et la structuration </a:t>
            </a:r>
            <a:r>
              <a:rPr lang="fr-FR" sz="2000" dirty="0" smtClean="0"/>
              <a:t>du milieu professionnel.</a:t>
            </a:r>
            <a:endParaRPr lang="fr-FR" sz="1600" dirty="0"/>
          </a:p>
          <a:p>
            <a:endParaRPr lang="fr-FR" dirty="0"/>
          </a:p>
        </p:txBody>
      </p:sp>
      <p:pic>
        <p:nvPicPr>
          <p:cNvPr id="4" name="Picture 2" descr="D:\DIT\Profils\jlebec\Bureau\Tinergie\logo tinerg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264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9632" y="548680"/>
            <a:ext cx="7704856" cy="108012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800" b="1" dirty="0" smtClean="0">
                <a:solidFill>
                  <a:srgbClr val="375F91"/>
                </a:solidFill>
              </a:rPr>
              <a:t>Un guichet unique local favorisant la mise en réseau des acteurs locaux </a:t>
            </a:r>
          </a:p>
        </p:txBody>
      </p:sp>
    </p:spTree>
    <p:extLst>
      <p:ext uri="{BB962C8B-B14F-4D97-AF65-F5344CB8AC3E}">
        <p14:creationId xmlns:p14="http://schemas.microsoft.com/office/powerpoint/2010/main" val="23159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5541" y="908720"/>
            <a:ext cx="2088232" cy="214769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chemeClr val="tx1"/>
                </a:solidFill>
              </a:rPr>
              <a:t>Bmo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Maîtrise d’ouvrage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203848" y="764704"/>
            <a:ext cx="5544616" cy="53285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66340" y="908720"/>
            <a:ext cx="202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 smtClean="0">
                <a:solidFill>
                  <a:schemeClr val="accent2">
                    <a:lumMod val="75000"/>
                  </a:schemeClr>
                </a:solidFill>
              </a:rPr>
              <a:t>Tinergie</a:t>
            </a:r>
            <a:endParaRPr lang="fr-FR" sz="2800" b="1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394224" y="1832281"/>
            <a:ext cx="2353058" cy="26768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589936" y="2316009"/>
            <a:ext cx="2157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Ener’gence </a:t>
            </a:r>
          </a:p>
          <a:p>
            <a:endParaRPr lang="fr-FR" sz="800" dirty="0" smtClean="0"/>
          </a:p>
          <a:p>
            <a:r>
              <a:rPr lang="fr-FR" dirty="0" smtClean="0"/>
              <a:t>- accueil</a:t>
            </a:r>
          </a:p>
          <a:p>
            <a:r>
              <a:rPr lang="fr-FR" dirty="0" smtClean="0"/>
              <a:t>- info-conseil (EIE)</a:t>
            </a:r>
          </a:p>
          <a:p>
            <a:r>
              <a:rPr lang="fr-FR" dirty="0" smtClean="0"/>
              <a:t>- accompagnement</a:t>
            </a:r>
          </a:p>
        </p:txBody>
      </p:sp>
      <p:sp>
        <p:nvSpPr>
          <p:cNvPr id="10" name="Double flèche horizontale 9"/>
          <p:cNvSpPr/>
          <p:nvPr/>
        </p:nvSpPr>
        <p:spPr>
          <a:xfrm rot="1422756">
            <a:off x="2482427" y="2261049"/>
            <a:ext cx="720080" cy="3931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284215" y="1853968"/>
            <a:ext cx="2274313" cy="316421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105252" y="1853968"/>
            <a:ext cx="50924" cy="3735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026046" y="1431940"/>
            <a:ext cx="157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Particuliers</a:t>
            </a:r>
            <a:endParaRPr lang="fr-FR" b="1" u="sng" dirty="0"/>
          </a:p>
        </p:txBody>
      </p:sp>
      <p:sp>
        <p:nvSpPr>
          <p:cNvPr id="15" name="ZoneTexte 14"/>
          <p:cNvSpPr txBox="1"/>
          <p:nvPr/>
        </p:nvSpPr>
        <p:spPr>
          <a:xfrm>
            <a:off x="6156176" y="14319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Professionnels</a:t>
            </a:r>
            <a:endParaRPr lang="fr-FR" b="1" u="sng" dirty="0"/>
          </a:p>
        </p:txBody>
      </p:sp>
      <p:sp>
        <p:nvSpPr>
          <p:cNvPr id="14" name="ZoneTexte 13"/>
          <p:cNvSpPr txBox="1"/>
          <p:nvPr/>
        </p:nvSpPr>
        <p:spPr>
          <a:xfrm>
            <a:off x="6516216" y="2354389"/>
            <a:ext cx="20781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Prestataire de services</a:t>
            </a:r>
          </a:p>
          <a:p>
            <a:endParaRPr lang="fr-FR" sz="800" u="sng" dirty="0" smtClean="0"/>
          </a:p>
          <a:p>
            <a:r>
              <a:rPr lang="fr-FR" dirty="0" smtClean="0"/>
              <a:t>- référencement</a:t>
            </a:r>
          </a:p>
          <a:p>
            <a:r>
              <a:rPr lang="fr-FR" dirty="0" smtClean="0"/>
              <a:t>- animation réseau</a:t>
            </a:r>
          </a:p>
          <a:p>
            <a:r>
              <a:rPr lang="fr-FR" dirty="0" smtClean="0"/>
              <a:t>- lien fédérations</a:t>
            </a:r>
          </a:p>
          <a:p>
            <a:r>
              <a:rPr lang="fr-FR" dirty="0"/>
              <a:t>+</a:t>
            </a:r>
            <a:r>
              <a:rPr lang="fr-FR" dirty="0" smtClean="0"/>
              <a:t> Gestion web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4249678" y="4581128"/>
            <a:ext cx="1633325" cy="87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Opérateur Habiter mieux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1886" y="4779729"/>
            <a:ext cx="3163970" cy="116955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u="sng" dirty="0"/>
              <a:t>Partenaires financiers </a:t>
            </a:r>
            <a:r>
              <a:rPr lang="fr-FR" sz="1400" dirty="0"/>
              <a:t>: Anah, </a:t>
            </a:r>
            <a:r>
              <a:rPr lang="fr-FR" sz="1400" dirty="0" err="1"/>
              <a:t>Ademe</a:t>
            </a:r>
            <a:endParaRPr lang="fr-FR" sz="1400" dirty="0"/>
          </a:p>
          <a:p>
            <a:endParaRPr lang="fr-FR" sz="1400" dirty="0"/>
          </a:p>
          <a:p>
            <a:r>
              <a:rPr lang="fr-FR" sz="1400" u="sng" dirty="0"/>
              <a:t>Partenaires institutionnels </a:t>
            </a:r>
            <a:r>
              <a:rPr lang="fr-FR" sz="1400" dirty="0"/>
              <a:t>: Chambre des Métiers et de l’Artisanat, FFB, </a:t>
            </a:r>
            <a:r>
              <a:rPr lang="fr-FR" sz="1400" dirty="0" err="1"/>
              <a:t>Capeb</a:t>
            </a:r>
            <a:r>
              <a:rPr lang="fr-F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3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1844824"/>
            <a:ext cx="8892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Tinergie guichet unique local de la rénovation thermique de l’habitat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79512" y="2564904"/>
            <a:ext cx="87849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/>
              <a:t>Tinergie</a:t>
            </a:r>
            <a:endParaRPr lang="fr-FR" sz="2800" dirty="0" smtClean="0"/>
          </a:p>
          <a:p>
            <a:pPr algn="ctr"/>
            <a:r>
              <a:rPr lang="fr-FR" dirty="0" smtClean="0"/>
              <a:t>Accueil - orientation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979712" y="3645024"/>
            <a:ext cx="14401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Info conseil (Espace info  Energie)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707904" y="3645024"/>
            <a:ext cx="14401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Précarité énergétique (SLIME)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587891" y="3645024"/>
            <a:ext cx="13681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Info juridique et fiscale (ADIL)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364088" y="3645024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Accompagnement travaux</a:t>
            </a:r>
          </a:p>
          <a:p>
            <a:r>
              <a:rPr lang="fr-FR" sz="1600" b="1" dirty="0" smtClean="0"/>
              <a:t>- Ménage à revenu standard</a:t>
            </a:r>
          </a:p>
          <a:p>
            <a:r>
              <a:rPr lang="fr-FR" sz="1600" b="1" dirty="0" smtClean="0"/>
              <a:t>- Ménages modestes </a:t>
            </a:r>
            <a:endParaRPr lang="fr-FR" sz="1600" dirty="0"/>
          </a:p>
        </p:txBody>
      </p:sp>
      <p:sp>
        <p:nvSpPr>
          <p:cNvPr id="11" name="Ellipse 10"/>
          <p:cNvSpPr/>
          <p:nvPr/>
        </p:nvSpPr>
        <p:spPr>
          <a:xfrm>
            <a:off x="251520" y="3645024"/>
            <a:ext cx="1584176" cy="10801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Filière copropriétés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475656" y="3284984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699792" y="32849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499992" y="32849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156176" y="32129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164288" y="3284984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 txBox="1">
            <a:spLocks/>
          </p:cNvSpPr>
          <p:nvPr/>
        </p:nvSpPr>
        <p:spPr>
          <a:xfrm>
            <a:off x="467544" y="548680"/>
            <a:ext cx="802586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2800" b="1" dirty="0" smtClean="0">
                <a:solidFill>
                  <a:srgbClr val="375F91"/>
                </a:solidFill>
              </a:rPr>
              <a:t>Un dispositif d’accompagnement intégré à Tinergie</a:t>
            </a:r>
            <a:endParaRPr lang="fr-FR" sz="2800" b="1" dirty="0">
              <a:solidFill>
                <a:srgbClr val="375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20272" y="2606426"/>
            <a:ext cx="1812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rgbClr val="0070C0"/>
                </a:solidFill>
                <a:latin typeface="Calibri"/>
              </a:rPr>
              <a:t>Accompagnement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srgbClr val="0070C0"/>
                </a:solidFill>
                <a:latin typeface="Calibri"/>
              </a:rPr>
              <a:t>Tinergie à toutes les étapes du projet</a:t>
            </a:r>
            <a:endParaRPr lang="fr-FR" sz="1400" b="1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398174" y="1016371"/>
            <a:ext cx="5622098" cy="5563439"/>
            <a:chOff x="1398174" y="534943"/>
            <a:chExt cx="6054146" cy="6044868"/>
          </a:xfrm>
        </p:grpSpPr>
        <p:sp>
          <p:nvSpPr>
            <p:cNvPr id="4" name="ZoneTexte 6"/>
            <p:cNvSpPr txBox="1">
              <a:spLocks noChangeArrowheads="1"/>
            </p:cNvSpPr>
            <p:nvPr/>
          </p:nvSpPr>
          <p:spPr bwMode="auto">
            <a:xfrm>
              <a:off x="1619672" y="1205463"/>
              <a:ext cx="5222106" cy="5847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Eurostile"/>
                </a:rPr>
                <a:t>Définition du programme de travaux et du plan de financement de l’opération</a:t>
              </a:r>
              <a:endParaRPr lang="fr-FR" sz="1600" b="1" dirty="0">
                <a:solidFill>
                  <a:prstClr val="black"/>
                </a:solidFill>
                <a:latin typeface="Eurostile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403648" y="548680"/>
              <a:ext cx="189020" cy="252028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prstClr val="white">
                      <a:lumMod val="50000"/>
                    </a:prstClr>
                  </a:solidFill>
                  <a:latin typeface="Eurostile" pitchFamily="34" charset="0"/>
                </a:rPr>
                <a:t>1</a:t>
              </a:r>
            </a:p>
          </p:txBody>
        </p:sp>
        <p:sp>
          <p:nvSpPr>
            <p:cNvPr id="6" name="ZoneTexte 6"/>
            <p:cNvSpPr txBox="1">
              <a:spLocks noChangeArrowheads="1"/>
            </p:cNvSpPr>
            <p:nvPr/>
          </p:nvSpPr>
          <p:spPr bwMode="auto">
            <a:xfrm>
              <a:off x="1619672" y="2060848"/>
              <a:ext cx="5222106" cy="5847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Eurostile"/>
                </a:rPr>
                <a:t>Publication des recommandations de travaux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Eurostile"/>
                </a:rPr>
                <a:t>sur le site Tinergie (anonyme)</a:t>
              </a:r>
              <a:endParaRPr lang="fr-FR" sz="1600" b="1" dirty="0">
                <a:solidFill>
                  <a:prstClr val="black"/>
                </a:solidFill>
                <a:latin typeface="Eurostile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403648" y="1232756"/>
              <a:ext cx="189020" cy="252028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prstClr val="white">
                      <a:lumMod val="50000"/>
                    </a:prstClr>
                  </a:solidFill>
                  <a:latin typeface="Eurostile" pitchFamily="34" charset="0"/>
                </a:rPr>
                <a:t>2</a:t>
              </a:r>
            </a:p>
          </p:txBody>
        </p:sp>
        <p:sp>
          <p:nvSpPr>
            <p:cNvPr id="8" name="ZoneTexte 6"/>
            <p:cNvSpPr txBox="1">
              <a:spLocks noChangeArrowheads="1"/>
            </p:cNvSpPr>
            <p:nvPr/>
          </p:nvSpPr>
          <p:spPr bwMode="auto">
            <a:xfrm>
              <a:off x="1619672" y="2924944"/>
              <a:ext cx="5222106" cy="5847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Eurostile"/>
                </a:rPr>
                <a:t>Propositions d’offres de service  des entreprises partenaires</a:t>
              </a:r>
              <a:endParaRPr lang="fr-FR" sz="1600" b="1" dirty="0">
                <a:solidFill>
                  <a:prstClr val="black"/>
                </a:solidFill>
                <a:latin typeface="Eurostile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403648" y="2096852"/>
              <a:ext cx="189020" cy="252028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prstClr val="white">
                      <a:lumMod val="50000"/>
                    </a:prstClr>
                  </a:solidFill>
                  <a:latin typeface="Eurostile" pitchFamily="34" charset="0"/>
                </a:rPr>
                <a:t>3</a:t>
              </a:r>
              <a:endParaRPr lang="fr-F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Eurostile" pitchFamily="34" charset="0"/>
              </a:endParaRPr>
            </a:p>
          </p:txBody>
        </p:sp>
        <p:sp>
          <p:nvSpPr>
            <p:cNvPr id="10" name="ZoneTexte 6"/>
            <p:cNvSpPr txBox="1">
              <a:spLocks noChangeArrowheads="1"/>
            </p:cNvSpPr>
            <p:nvPr/>
          </p:nvSpPr>
          <p:spPr bwMode="auto">
            <a:xfrm>
              <a:off x="1620267" y="3800653"/>
              <a:ext cx="5221511" cy="5847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Eurostile"/>
                </a:rPr>
                <a:t>Sélection des entreprises pour la réalisation des  devis et choix des intervenants</a:t>
              </a:r>
              <a:endParaRPr lang="fr-FR" sz="1600" b="1" dirty="0">
                <a:solidFill>
                  <a:prstClr val="black"/>
                </a:solidFill>
                <a:latin typeface="Eurostile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03648" y="2960948"/>
              <a:ext cx="189020" cy="252028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prstClr val="white">
                      <a:lumMod val="50000"/>
                    </a:prstClr>
                  </a:solidFill>
                  <a:latin typeface="Eurostile" pitchFamily="34" charset="0"/>
                </a:rPr>
                <a:t>4</a:t>
              </a:r>
              <a:endParaRPr lang="fr-F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Eurostile" pitchFamily="34" charset="0"/>
              </a:endParaRPr>
            </a:p>
          </p:txBody>
        </p:sp>
        <p:sp>
          <p:nvSpPr>
            <p:cNvPr id="12" name="Flèche droite 11"/>
            <p:cNvSpPr/>
            <p:nvPr/>
          </p:nvSpPr>
          <p:spPr bwMode="auto">
            <a:xfrm rot="5400000">
              <a:off x="4043178" y="1719231"/>
              <a:ext cx="288032" cy="412624"/>
            </a:xfrm>
            <a:prstGeom prst="rightArrow">
              <a:avLst>
                <a:gd name="adj1" fmla="val 53512"/>
                <a:gd name="adj2" fmla="val 50000"/>
              </a:avLst>
            </a:prstGeom>
            <a:solidFill>
              <a:srgbClr val="79AF0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mtClean="0">
                <a:solidFill>
                  <a:prstClr val="white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3" name="Flèche droite 12"/>
            <p:cNvSpPr/>
            <p:nvPr/>
          </p:nvSpPr>
          <p:spPr bwMode="auto">
            <a:xfrm rot="5400000">
              <a:off x="4043178" y="2574616"/>
              <a:ext cx="288032" cy="412624"/>
            </a:xfrm>
            <a:prstGeom prst="rightArrow">
              <a:avLst>
                <a:gd name="adj1" fmla="val 53512"/>
                <a:gd name="adj2" fmla="val 50000"/>
              </a:avLst>
            </a:prstGeom>
            <a:solidFill>
              <a:srgbClr val="79AF0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mtClean="0">
                <a:solidFill>
                  <a:prstClr val="white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4" name="Flèche droite 13"/>
            <p:cNvSpPr/>
            <p:nvPr/>
          </p:nvSpPr>
          <p:spPr bwMode="auto">
            <a:xfrm rot="5400000">
              <a:off x="4043178" y="3438712"/>
              <a:ext cx="288032" cy="412624"/>
            </a:xfrm>
            <a:prstGeom prst="rightArrow">
              <a:avLst>
                <a:gd name="adj1" fmla="val 53512"/>
                <a:gd name="adj2" fmla="val 50000"/>
              </a:avLst>
            </a:prstGeom>
            <a:solidFill>
              <a:srgbClr val="79AF0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mtClean="0">
                <a:solidFill>
                  <a:prstClr val="white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5" name="ZoneTexte 6"/>
            <p:cNvSpPr txBox="1">
              <a:spLocks noChangeArrowheads="1"/>
            </p:cNvSpPr>
            <p:nvPr/>
          </p:nvSpPr>
          <p:spPr bwMode="auto">
            <a:xfrm>
              <a:off x="1620267" y="4664749"/>
              <a:ext cx="5221511" cy="33855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Eurostile"/>
                </a:rPr>
                <a:t>Dépôt du dossier de demande de subventions</a:t>
              </a:r>
              <a:endParaRPr lang="fr-FR" sz="1600" b="1" dirty="0">
                <a:solidFill>
                  <a:prstClr val="black"/>
                </a:solidFill>
                <a:latin typeface="Eurostile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403648" y="3861048"/>
              <a:ext cx="189020" cy="252028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prstClr val="white">
                      <a:lumMod val="50000"/>
                    </a:prstClr>
                  </a:solidFill>
                  <a:latin typeface="Eurostile" pitchFamily="34" charset="0"/>
                </a:rPr>
                <a:t>5</a:t>
              </a:r>
              <a:endParaRPr lang="fr-F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Eurostile" pitchFamily="34" charset="0"/>
              </a:endParaRPr>
            </a:p>
          </p:txBody>
        </p:sp>
        <p:sp>
          <p:nvSpPr>
            <p:cNvPr id="17" name="Flèche droite 16"/>
            <p:cNvSpPr/>
            <p:nvPr/>
          </p:nvSpPr>
          <p:spPr bwMode="auto">
            <a:xfrm rot="5400000">
              <a:off x="4043178" y="4314421"/>
              <a:ext cx="288032" cy="412624"/>
            </a:xfrm>
            <a:prstGeom prst="rightArrow">
              <a:avLst>
                <a:gd name="adj1" fmla="val 53512"/>
                <a:gd name="adj2" fmla="val 50000"/>
              </a:avLst>
            </a:prstGeom>
            <a:solidFill>
              <a:srgbClr val="79AF0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mtClean="0">
                <a:solidFill>
                  <a:prstClr val="white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8" name="ZoneTexte 6"/>
            <p:cNvSpPr txBox="1">
              <a:spLocks noChangeArrowheads="1"/>
            </p:cNvSpPr>
            <p:nvPr/>
          </p:nvSpPr>
          <p:spPr bwMode="auto">
            <a:xfrm>
              <a:off x="1619672" y="5322694"/>
              <a:ext cx="5221511" cy="33855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Eurostile"/>
                </a:rPr>
                <a:t>Réalisation des travaux</a:t>
              </a:r>
              <a:endParaRPr lang="fr-FR" sz="1600" b="1" dirty="0">
                <a:solidFill>
                  <a:prstClr val="black"/>
                </a:solidFill>
                <a:latin typeface="Eurostile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398174" y="4705108"/>
              <a:ext cx="189020" cy="252028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prstClr val="white">
                      <a:lumMod val="50000"/>
                    </a:prstClr>
                  </a:solidFill>
                  <a:latin typeface="Eurostile" pitchFamily="34" charset="0"/>
                </a:rPr>
                <a:t>6</a:t>
              </a:r>
              <a:endParaRPr lang="fr-F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Eurostile" pitchFamily="34" charset="0"/>
              </a:endParaRPr>
            </a:p>
          </p:txBody>
        </p:sp>
        <p:sp>
          <p:nvSpPr>
            <p:cNvPr id="20" name="Flèche droite 19"/>
            <p:cNvSpPr/>
            <p:nvPr/>
          </p:nvSpPr>
          <p:spPr bwMode="auto">
            <a:xfrm rot="5400000">
              <a:off x="4080113" y="4950880"/>
              <a:ext cx="288032" cy="412624"/>
            </a:xfrm>
            <a:prstGeom prst="rightArrow">
              <a:avLst>
                <a:gd name="adj1" fmla="val 53512"/>
                <a:gd name="adj2" fmla="val 50000"/>
              </a:avLst>
            </a:prstGeom>
            <a:solidFill>
              <a:srgbClr val="79AF0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mtClean="0">
                <a:solidFill>
                  <a:prstClr val="white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2" name="Flèche vers le bas 1"/>
            <p:cNvSpPr/>
            <p:nvPr/>
          </p:nvSpPr>
          <p:spPr>
            <a:xfrm>
              <a:off x="6902008" y="534943"/>
              <a:ext cx="550312" cy="60448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4" name="ZoneTexte 6"/>
            <p:cNvSpPr txBox="1">
              <a:spLocks noChangeArrowheads="1"/>
            </p:cNvSpPr>
            <p:nvPr/>
          </p:nvSpPr>
          <p:spPr bwMode="auto">
            <a:xfrm>
              <a:off x="1656607" y="534943"/>
              <a:ext cx="5222106" cy="33855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Eurostile"/>
                </a:rPr>
                <a:t>Réalisation de l’évaluation thermique initiale </a:t>
              </a:r>
              <a:endParaRPr lang="fr-FR" sz="1600" b="1" dirty="0">
                <a:solidFill>
                  <a:prstClr val="black"/>
                </a:solidFill>
                <a:latin typeface="Eurostile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403648" y="5373216"/>
              <a:ext cx="189020" cy="252028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prstClr val="white">
                      <a:lumMod val="50000"/>
                    </a:prstClr>
                  </a:solidFill>
                  <a:latin typeface="Eurostile" pitchFamily="34" charset="0"/>
                </a:rPr>
                <a:t>7</a:t>
              </a:r>
              <a:endParaRPr lang="fr-FR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Eurostile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701" y="873497"/>
              <a:ext cx="414337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Flèche droite 24"/>
            <p:cNvSpPr/>
            <p:nvPr/>
          </p:nvSpPr>
          <p:spPr bwMode="auto">
            <a:xfrm rot="5400000">
              <a:off x="4077465" y="5614920"/>
              <a:ext cx="288032" cy="412624"/>
            </a:xfrm>
            <a:prstGeom prst="rightArrow">
              <a:avLst>
                <a:gd name="adj1" fmla="val 53512"/>
                <a:gd name="adj2" fmla="val 50000"/>
              </a:avLst>
            </a:prstGeom>
            <a:solidFill>
              <a:srgbClr val="79AF0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mtClean="0">
                <a:solidFill>
                  <a:prstClr val="white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27" name="ZoneTexte 6"/>
            <p:cNvSpPr txBox="1">
              <a:spLocks noChangeArrowheads="1"/>
            </p:cNvSpPr>
            <p:nvPr/>
          </p:nvSpPr>
          <p:spPr bwMode="auto">
            <a:xfrm>
              <a:off x="1619672" y="5995036"/>
              <a:ext cx="5221511" cy="5847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 dirty="0" smtClean="0">
                  <a:solidFill>
                    <a:prstClr val="black"/>
                  </a:solidFill>
                  <a:latin typeface="Eurostile"/>
                </a:rPr>
                <a:t>Diagnostic après travaux et paiement des subventions</a:t>
              </a:r>
              <a:endParaRPr lang="fr-FR" sz="1600" b="1" dirty="0">
                <a:solidFill>
                  <a:prstClr val="black"/>
                </a:solidFill>
                <a:latin typeface="Eurostile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403648" y="6021288"/>
              <a:ext cx="189020" cy="252028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prstClr val="white">
                      <a:lumMod val="50000"/>
                    </a:prstClr>
                  </a:solidFill>
                  <a:latin typeface="Eurostile" pitchFamily="34" charset="0"/>
                </a:rPr>
                <a:t>8</a:t>
              </a:r>
            </a:p>
          </p:txBody>
        </p:sp>
      </p:grpSp>
      <p:sp>
        <p:nvSpPr>
          <p:cNvPr id="22" name="Ellipse 21"/>
          <p:cNvSpPr/>
          <p:nvPr/>
        </p:nvSpPr>
        <p:spPr>
          <a:xfrm>
            <a:off x="2339752" y="116632"/>
            <a:ext cx="345638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 smtClean="0"/>
              <a:t>Accueil orientation</a:t>
            </a:r>
            <a:endParaRPr lang="fr-FR" dirty="0"/>
          </a:p>
        </p:txBody>
      </p:sp>
      <p:pic>
        <p:nvPicPr>
          <p:cNvPr id="29" name="Picture 2" descr="D:\DIT\Profils\jlebec\Bureau\Tinergie\logo tinerg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13" y="260660"/>
            <a:ext cx="362743" cy="50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2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35975" cy="48736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Des diagnostiqueurs partenaires 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fr-FR" sz="1600" dirty="0" smtClean="0"/>
              <a:t>- Des diagnostiqueurs certifiés (COFRAC) avec assurance professionnelle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fr-FR" sz="1600" dirty="0" smtClean="0"/>
              <a:t>- Une mission de réalisation d’état des lieux thermique (Diagnostics de Performance Energétique) chez les particuliers selon des règles de l’art,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fr-FR" sz="1600" dirty="0" smtClean="0"/>
              <a:t>- Simulation d’un bouquet de travaux pour connaître le gain énergétique théorique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fr-FR" sz="1600" dirty="0" smtClean="0"/>
              <a:t>- Application d’une grille tarifaire unique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endParaRPr lang="fr-FR" sz="900" dirty="0" smtClean="0"/>
          </a:p>
          <a:p>
            <a:pPr eaLnBrk="1" hangingPunct="1">
              <a:defRPr/>
            </a:pPr>
            <a:r>
              <a:rPr lang="fr-FR" dirty="0" smtClean="0"/>
              <a:t>Des artisans et entreprises locales référencées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fr-FR" sz="1600" dirty="0" smtClean="0"/>
              <a:t>Une exigence de formation à l’approche globale de la réhabilitation thermique ,un cycle minimum de 4 jours de formations FEEBAT ou équivalent :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fr-FR" sz="1600" dirty="0" smtClean="0"/>
              <a:t>- assurer la qualité des travaux et la compétence des entreprises dans le domaine de l’énergie,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fr-FR" sz="1600" dirty="0" smtClean="0"/>
              <a:t>- garantir une qualité et une fiabilité de service aux particuliers,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fr-FR" sz="1600" dirty="0" smtClean="0"/>
              <a:t>- accompagner la montée en compétence des entreprises.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endParaRPr lang="fr-FR" sz="800" dirty="0" smtClean="0"/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fr-FR" sz="1600" dirty="0" smtClean="0"/>
              <a:t>Un partenariat avec la Chambre des Métiers et de l’Artisanat et les organismes professionnels locaux (FFB, CAPEB)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endParaRPr lang="fr-FR" sz="16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03350" y="404813"/>
            <a:ext cx="7453313" cy="566737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sz="2400" b="1" dirty="0" smtClean="0"/>
              <a:t>Un réseau de professionnels qualifiés</a:t>
            </a:r>
            <a:endParaRPr lang="fr-FR" sz="2400" b="1" dirty="0"/>
          </a:p>
        </p:txBody>
      </p:sp>
      <p:pic>
        <p:nvPicPr>
          <p:cNvPr id="14340" name="Picture 2" descr="D:\DIT\Profils\jlebec\Bureau\Tinergie\logo tinerg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15888"/>
            <a:ext cx="7985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750" y="1628800"/>
            <a:ext cx="8424863" cy="2160588"/>
          </a:xfrm>
        </p:spPr>
        <p:txBody>
          <a:bodyPr>
            <a:normAutofit/>
          </a:bodyPr>
          <a:lstStyle/>
          <a:p>
            <a:pPr marL="6350" indent="-635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sz="5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1800" dirty="0" smtClean="0"/>
              <a:t>Au-delà des aides existantes (crédit d’impôt, </a:t>
            </a:r>
            <a:r>
              <a:rPr lang="fr-FR" sz="1800" dirty="0" err="1" smtClean="0"/>
              <a:t>écoPTZ</a:t>
            </a:r>
            <a:r>
              <a:rPr lang="fr-FR" sz="1800" dirty="0" smtClean="0"/>
              <a:t>, Anah…), </a:t>
            </a:r>
            <a:r>
              <a:rPr lang="fr-FR" sz="1800" dirty="0" err="1" smtClean="0"/>
              <a:t>Bmo</a:t>
            </a:r>
            <a:r>
              <a:rPr lang="fr-FR" sz="1800" dirty="0" smtClean="0"/>
              <a:t> propose une aide supplémentaire au travaux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1800" dirty="0" smtClean="0"/>
              <a:t>Une subvention basée sur la valorisation des Certificats d’Economie d’Energie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sz="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1800" dirty="0" smtClean="0"/>
              <a:t>Cette aide Tinergie est basée sur le gain de performance thermique après travaux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/>
              <a:t>+ </a:t>
            </a:r>
            <a:r>
              <a:rPr lang="fr-FR" sz="2000" dirty="0" smtClean="0"/>
              <a:t>Aide à l’évaluation énergétique si gain énergétique minimum de 10%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sz="1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sz="1200" dirty="0" smtClean="0"/>
          </a:p>
          <a:p>
            <a:pPr indent="1165225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sz="1000" dirty="0" smtClean="0"/>
          </a:p>
          <a:p>
            <a:pPr indent="1165225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1000" dirty="0" smtClean="0"/>
              <a:t>	</a:t>
            </a:r>
          </a:p>
          <a:p>
            <a:pPr indent="1165225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fr-FR" sz="1000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7451725" cy="568325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sz="2400" b="1" dirty="0" smtClean="0"/>
              <a:t>Une subvention pour les projets performants</a:t>
            </a:r>
            <a:endParaRPr lang="fr-FR" sz="2400" b="1" dirty="0"/>
          </a:p>
        </p:txBody>
      </p:sp>
      <p:sp>
        <p:nvSpPr>
          <p:cNvPr id="16388" name="ZoneTexte 4"/>
          <p:cNvSpPr txBox="1">
            <a:spLocks noChangeArrowheads="1"/>
          </p:cNvSpPr>
          <p:nvPr/>
        </p:nvSpPr>
        <p:spPr bwMode="auto">
          <a:xfrm>
            <a:off x="539750" y="3429000"/>
            <a:ext cx="8424738" cy="1600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b="1" dirty="0"/>
          </a:p>
          <a:p>
            <a:r>
              <a:rPr lang="fr-FR" b="1" dirty="0"/>
              <a:t>Références </a:t>
            </a:r>
            <a:r>
              <a:rPr lang="fr-FR" dirty="0"/>
              <a:t>         Gain %	Gain DPE	Simulation </a:t>
            </a:r>
            <a:r>
              <a:rPr lang="fr-FR" dirty="0" smtClean="0"/>
              <a:t>coût	Subvention</a:t>
            </a:r>
            <a:r>
              <a:rPr lang="fr-FR" dirty="0"/>
              <a:t>	</a:t>
            </a:r>
          </a:p>
          <a:p>
            <a:endParaRPr lang="fr-FR" sz="800" dirty="0"/>
          </a:p>
          <a:p>
            <a:r>
              <a:rPr lang="fr-FR" dirty="0"/>
              <a:t>- </a:t>
            </a:r>
            <a:r>
              <a:rPr lang="fr-FR" dirty="0" smtClean="0"/>
              <a:t>BBC rénovation et un minimum de  38%	</a:t>
            </a:r>
            <a:r>
              <a:rPr lang="fr-FR" dirty="0"/>
              <a:t>	</a:t>
            </a:r>
            <a:r>
              <a:rPr lang="fr-FR" dirty="0" smtClean="0"/>
              <a:t>	4 000 €		</a:t>
            </a:r>
            <a:endParaRPr lang="fr-FR" dirty="0"/>
          </a:p>
          <a:p>
            <a:r>
              <a:rPr lang="fr-FR" dirty="0"/>
              <a:t>- Grenelle 2 	 </a:t>
            </a:r>
            <a:r>
              <a:rPr lang="fr-FR" dirty="0" smtClean="0"/>
              <a:t>38 %</a:t>
            </a:r>
            <a:r>
              <a:rPr lang="fr-FR" dirty="0"/>
              <a:t>	2 classes	15 / 20 000 </a:t>
            </a:r>
            <a:r>
              <a:rPr lang="fr-FR" dirty="0" smtClean="0"/>
              <a:t>€	2 500 €</a:t>
            </a:r>
            <a:endParaRPr lang="fr-FR" dirty="0"/>
          </a:p>
          <a:p>
            <a:r>
              <a:rPr lang="fr-FR" dirty="0"/>
              <a:t>- FART  		 25%	1 classe		10 000 </a:t>
            </a:r>
            <a:r>
              <a:rPr lang="fr-FR" dirty="0" smtClean="0"/>
              <a:t>€		1 000 €</a:t>
            </a:r>
            <a:endParaRPr lang="fr-FR" dirty="0"/>
          </a:p>
        </p:txBody>
      </p:sp>
      <p:pic>
        <p:nvPicPr>
          <p:cNvPr id="16407" name="Picture 2" descr="D:\DIT\Profils\jlebec\Bureau\Tinergie\logo tinerg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15888"/>
            <a:ext cx="7985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5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5431</TotalTime>
  <Words>742</Words>
  <Application>Microsoft Office PowerPoint</Application>
  <PresentationFormat>Affichage à l'écran (4:3)</PresentationFormat>
  <Paragraphs>171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SimSun</vt:lpstr>
      <vt:lpstr>Arial</vt:lpstr>
      <vt:lpstr>Calibri</vt:lpstr>
      <vt:lpstr>Eurostile</vt:lpstr>
      <vt:lpstr>Times New Roman</vt:lpstr>
      <vt:lpstr>Wingdings</vt:lpstr>
      <vt:lpstr>Thème Office</vt:lpstr>
      <vt:lpstr>1_Thème Office</vt:lpstr>
      <vt:lpstr>2_Thème Office</vt:lpstr>
      <vt:lpstr>3_Thème Office</vt:lpstr>
      <vt:lpstr>4_Thème Office</vt:lpstr>
      <vt:lpstr>Présentation PowerPoint</vt:lpstr>
      <vt:lpstr>Présentation PowerPoint</vt:lpstr>
      <vt:lpstr>Présentation PowerPoint</vt:lpstr>
      <vt:lpstr>Tinergie, le dispositif</vt:lpstr>
      <vt:lpstr>Présentation PowerPoint</vt:lpstr>
      <vt:lpstr>Présentation PowerPoint</vt:lpstr>
      <vt:lpstr>Présentation PowerPoint</vt:lpstr>
      <vt:lpstr>Un réseau de professionnels qualifiés</vt:lpstr>
      <vt:lpstr>Une subvention pour les projets performants</vt:lpstr>
      <vt:lpstr>Bilan 2013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modèle BMO</dc:title>
  <dc:creator>Michel</dc:creator>
  <cp:lastModifiedBy>FLAME</cp:lastModifiedBy>
  <cp:revision>551</cp:revision>
  <cp:lastPrinted>2014-06-30T09:14:52Z</cp:lastPrinted>
  <dcterms:created xsi:type="dcterms:W3CDTF">2011-02-15T21:32:37Z</dcterms:created>
  <dcterms:modified xsi:type="dcterms:W3CDTF">2014-07-22T12:15:19Z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0x01010086BAD11F13887843A10AFEA1C8E100E2</vt:lpwstr>
  </property>
</Properties>
</file>