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66" r:id="rId4"/>
    <p:sldId id="267" r:id="rId5"/>
    <p:sldId id="268" r:id="rId6"/>
    <p:sldId id="30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307" r:id="rId16"/>
    <p:sldId id="308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708775" cy="983615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érome" initials="J" lastIdx="6" clrIdx="0"/>
  <p:cmAuthor id="1" name="poste 1" initials="p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7B67692-5374-4974-8A8B-5601638B8312}">
  <a:tblStyle styleId="{37B67692-5374-4974-8A8B-5601638B8312}" styleName="Table_0"/>
  <a:tblStyle styleId="{8704A999-07DA-4FA0-9B1A-B568F1236666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1597" autoAdjust="0"/>
  </p:normalViewPr>
  <p:slideViewPr>
    <p:cSldViewPr>
      <p:cViewPr varScale="1">
        <p:scale>
          <a:sx n="63" d="100"/>
          <a:sy n="63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-2322" y="-108"/>
      </p:cViewPr>
      <p:guideLst>
        <p:guide orient="horz" pos="3098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00475" y="0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896937" y="738187"/>
            <a:ext cx="4916486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046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>
                <a:latin typeface="Arial"/>
                <a:ea typeface="Arial"/>
                <a:cs typeface="Arial"/>
                <a:sym typeface="Arial"/>
              </a:rPr>
              <a:t>Un état des lieux de la </a:t>
            </a:r>
            <a:r>
              <a:rPr lang="x-none" sz="1400" b="1" i="0" u="none" strike="noStrike" cap="none" baseline="0">
                <a:solidFill>
                  <a:srgbClr val="F37121"/>
                </a:solidFill>
                <a:latin typeface="Arial"/>
                <a:ea typeface="Arial"/>
                <a:cs typeface="Arial"/>
                <a:sym typeface="Arial"/>
              </a:rPr>
              <a:t>performance énergétique du </a:t>
            </a:r>
            <a:r>
              <a:rPr lang="x-none" sz="1400" b="1" i="0" u="none" strike="noStrike" cap="none" baseline="0" smtClean="0">
                <a:solidFill>
                  <a:srgbClr val="F37121"/>
                </a:solidFill>
                <a:latin typeface="Arial"/>
                <a:ea typeface="Arial"/>
                <a:cs typeface="Arial"/>
                <a:sym typeface="Arial"/>
              </a:rPr>
              <a:t>bâti</a:t>
            </a:r>
            <a:endParaRPr lang="fr-FR" sz="1400" b="1" i="0" u="none" strike="noStrike" cap="none" baseline="0" dirty="0" smtClean="0">
              <a:solidFill>
                <a:srgbClr val="F37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 smtClean="0"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x-none" sz="1400" b="0" i="0" u="none" strike="noStrike" cap="none" baseline="0">
                <a:latin typeface="Arial"/>
                <a:ea typeface="Arial"/>
                <a:cs typeface="Arial"/>
                <a:sym typeface="Arial"/>
              </a:rPr>
              <a:t>état des lieux des </a:t>
            </a:r>
            <a:r>
              <a:rPr lang="x-none" sz="1400" b="1" i="0" u="none" strike="noStrike" cap="none" baseline="0">
                <a:solidFill>
                  <a:srgbClr val="F37121"/>
                </a:solidFill>
                <a:latin typeface="Arial"/>
                <a:ea typeface="Arial"/>
                <a:cs typeface="Arial"/>
                <a:sym typeface="Arial"/>
              </a:rPr>
              <a:t>équipements</a:t>
            </a:r>
          </a:p>
          <a:p>
            <a:pPr marL="0" marR="0" lvl="0" indent="0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/>
              <a:t>Permet d’établir un </a:t>
            </a:r>
            <a:r>
              <a:rPr lang="x-none" sz="1400" b="1" i="0" u="none" strike="noStrike" cap="none" baseline="0">
                <a:solidFill>
                  <a:srgbClr val="FA7D00"/>
                </a:solidFill>
              </a:rPr>
              <a:t>état des lieux</a:t>
            </a:r>
            <a:r>
              <a:rPr lang="x-none" sz="1400" b="0" i="0" u="none" strike="noStrike" cap="none" baseline="0">
                <a:solidFill>
                  <a:srgbClr val="FA7D00"/>
                </a:solidFill>
              </a:rPr>
              <a:t> </a:t>
            </a:r>
            <a:r>
              <a:rPr lang="x-none" sz="1400" b="0" i="0" u="none" strike="noStrike" cap="none" baseline="0"/>
              <a:t>des consommations énergétiques </a:t>
            </a:r>
          </a:p>
          <a:p>
            <a:endParaRPr lang="x-none" sz="1400" b="0" i="0" u="none" strike="noStrike" cap="none" baseline="0"/>
          </a:p>
          <a:p>
            <a:pPr marL="0" marR="0" lvl="0" indent="0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/>
              <a:t>Il est réalisé par un </a:t>
            </a:r>
            <a:r>
              <a:rPr lang="x-none" sz="1400" b="1" i="0" u="none" strike="noStrike" cap="none" baseline="0">
                <a:solidFill>
                  <a:srgbClr val="FA7D00"/>
                </a:solidFill>
              </a:rPr>
              <a:t>bureau d’étude</a:t>
            </a:r>
            <a:r>
              <a:rPr lang="x-none" sz="1400" b="0" i="0" u="none" strike="noStrike" cap="none" baseline="0"/>
              <a:t>.</a:t>
            </a:r>
          </a:p>
          <a:p>
            <a:endParaRPr lang="x-none" sz="1400" b="0" i="0" u="none" strike="noStrike" cap="none" baseline="0"/>
          </a:p>
          <a:p>
            <a:pPr marL="0" marR="0" lvl="0" indent="0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/>
              <a:t>Détermine des </a:t>
            </a:r>
            <a:r>
              <a:rPr lang="x-none" sz="1400" b="1" i="0" u="none" strike="noStrike" cap="none" baseline="0">
                <a:solidFill>
                  <a:srgbClr val="FA7D00"/>
                </a:solidFill>
              </a:rPr>
              <a:t>pistes d’amélioration </a:t>
            </a:r>
            <a:r>
              <a:rPr lang="x-none" sz="1400" b="0" i="0" u="none" strike="noStrike" cap="none" baseline="0"/>
              <a:t>de la performance énergétique à suivre.</a:t>
            </a:r>
          </a:p>
          <a:p>
            <a:pPr marL="0" marR="0" lvl="0" indent="0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>
                <a:latin typeface="Arial"/>
                <a:ea typeface="Arial"/>
                <a:cs typeface="Arial"/>
                <a:sym typeface="Arial"/>
              </a:rPr>
              <a:t> Une </a:t>
            </a:r>
            <a:r>
              <a:rPr lang="x-none" sz="1400" b="1" i="0" u="none" strike="noStrike" cap="none" baseline="0">
                <a:solidFill>
                  <a:srgbClr val="F37121"/>
                </a:solidFill>
                <a:latin typeface="Arial"/>
                <a:ea typeface="Arial"/>
                <a:cs typeface="Arial"/>
                <a:sym typeface="Arial"/>
              </a:rPr>
              <a:t>simulation</a:t>
            </a:r>
            <a:r>
              <a:rPr lang="x-none" sz="1400" b="0" i="0" u="none" strike="noStrike" cap="none" baseline="0">
                <a:latin typeface="Arial"/>
                <a:ea typeface="Arial"/>
                <a:cs typeface="Arial"/>
                <a:sym typeface="Arial"/>
              </a:rPr>
              <a:t> thermique du bâtiment</a:t>
            </a:r>
          </a:p>
          <a:p>
            <a:pPr marL="671512" marR="0" lvl="1" indent="-303212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Comparaison avec les factures de consommation réelles</a:t>
            </a:r>
          </a:p>
          <a:p>
            <a:pPr marL="0" marR="0" lvl="0" indent="0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700" b="0" i="0" u="none" strike="noStrike" cap="none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400" b="0" i="0" u="none" strike="noStrike" cap="none" baseline="0">
                <a:latin typeface="Arial"/>
                <a:ea typeface="Arial"/>
                <a:cs typeface="Arial"/>
                <a:sym typeface="Arial"/>
              </a:rPr>
              <a:t>Des propositions de travaux de rénovation énergétique</a:t>
            </a:r>
          </a:p>
          <a:p>
            <a:pPr marL="671512" marR="0" lvl="1" indent="-303212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Chiffrées en termes de coût</a:t>
            </a:r>
          </a:p>
          <a:p>
            <a:pPr marL="671512" marR="0" lvl="1" indent="-303212" algn="l" rtl="0">
              <a:lnSpc>
                <a:spcPct val="80000"/>
              </a:lnSpc>
              <a:buClr>
                <a:srgbClr val="F3712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Chiffrées en termes d’économies réalisées/an.</a:t>
            </a:r>
          </a:p>
          <a:p>
            <a:endParaRPr lang="x-none" sz="18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671512" marR="0" lvl="1" indent="-303212" algn="l" rtl="0">
              <a:lnSpc>
                <a:spcPct val="80000"/>
              </a:lnSpc>
              <a:buClr>
                <a:srgbClr val="000000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/>
              <a:t>Il est </a:t>
            </a:r>
            <a:r>
              <a:rPr lang="x-none" sz="1800" b="1" i="0" u="none" strike="noStrike" cap="none" baseline="0">
                <a:solidFill>
                  <a:srgbClr val="FA7D00"/>
                </a:solidFill>
              </a:rPr>
              <a:t>plus complet</a:t>
            </a:r>
            <a:r>
              <a:rPr lang="x-none" sz="1800" b="0" i="0" u="none" strike="noStrike" cap="none" baseline="0"/>
              <a:t> qu’un diagnostic de performance énergétique (DPE).</a:t>
            </a:r>
          </a:p>
          <a:p>
            <a:endParaRPr lang="x-none" sz="1800" b="0" i="0" u="none" strike="noStrike" cap="none" baseline="0"/>
          </a:p>
          <a:p>
            <a:endParaRPr lang="x-none" sz="1800" b="0" i="0" u="none" strike="noStrike" cap="none" baseline="0"/>
          </a:p>
        </p:txBody>
      </p:sp>
      <p:sp>
        <p:nvSpPr>
          <p:cNvPr id="277" name="Shape 277"/>
          <p:cNvSpPr txBox="1"/>
          <p:nvPr/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fr-FR" sz="1200" dirty="0" smtClean="0">
                <a:latin typeface="+mn-lt"/>
              </a:rPr>
              <a:t>Un </a:t>
            </a:r>
            <a:r>
              <a:rPr lang="fr-FR" sz="1200" b="1" dirty="0" smtClean="0">
                <a:latin typeface="+mn-lt"/>
              </a:rPr>
              <a:t>BES </a:t>
            </a:r>
            <a:r>
              <a:rPr lang="fr-FR" sz="1200" dirty="0" smtClean="0">
                <a:latin typeface="+mn-lt"/>
              </a:rPr>
              <a:t>est un outil d'évaluation de la performance énergétique d'une copropriété.</a:t>
            </a:r>
          </a:p>
          <a:p>
            <a:endParaRPr lang="fr-FR" sz="1200" dirty="0" smtClean="0">
              <a:latin typeface="+mn-lt"/>
            </a:endParaRPr>
          </a:p>
          <a:p>
            <a:r>
              <a:rPr lang="fr-FR" sz="1200" dirty="0" smtClean="0">
                <a:latin typeface="+mn-lt"/>
              </a:rPr>
              <a:t>Il peut être fait par toute personne qui a accès au compteur c</a:t>
            </a:r>
            <a:r>
              <a:rPr lang="fr-FR" dirty="0" smtClean="0"/>
              <a:t>oncernant le chauffage collectif et l’eau chaude collective.</a:t>
            </a:r>
          </a:p>
          <a:p>
            <a:endParaRPr lang="fr-FR" dirty="0" smtClean="0"/>
          </a:p>
          <a:p>
            <a:r>
              <a:rPr lang="fr-FR" dirty="0" smtClean="0"/>
              <a:t>C’est un relevé annuel des consommations qui va permettre de comparer les saisons de chauffe entre elles.</a:t>
            </a:r>
          </a:p>
          <a:p>
            <a:endParaRPr lang="fr-FR" dirty="0" smtClean="0"/>
          </a:p>
          <a:p>
            <a:r>
              <a:rPr lang="fr-FR" dirty="0" smtClean="0"/>
              <a:t>Lorsque vous aurez réalisé le bilan énergétique simplifié de votre immeuble, vous serez en mesure de répondre aux questions suivantes  :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Combien il est consommé aujourd’hui de kWh (ou équivalents) par mètre carré par an chauffé dans votre immeuble.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Quelles étaient les consommations il y a 2, 3, 4 ou 5 ans (plus ? moins ?...).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Si ces consommations sont « normales » ou « anormales », étant donné les caractéristiques de votre immeuble.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Quelles économies vous pourriez réaliser simplement (différence entre vos consommations actuelles et ce que vous devriez consommer).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sz="1200" dirty="0" smtClean="0">
                <a:latin typeface="+mn-lt"/>
              </a:rPr>
              <a:t> </a:t>
            </a:r>
            <a:endParaRPr sz="1200" b="1" dirty="0">
              <a:latin typeface="+mn-lt"/>
            </a:endParaRP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buSzPct val="25000"/>
              <a:buFont typeface="Arial"/>
              <a:buNone/>
            </a:pPr>
            <a:r>
              <a:rPr lang="x-none" sz="19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Radiateurs à </a:t>
            </a:r>
            <a:r>
              <a:rPr lang="x-none" sz="1900" b="0" i="0" u="sng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accumulation</a:t>
            </a:r>
            <a:r>
              <a:rPr lang="x-none" sz="19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x-none" sz="17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(de 800 à 2000 €): </a:t>
            </a:r>
          </a:p>
          <a:p>
            <a:pPr marL="0" marR="0" lvl="0" indent="0" algn="l" rtl="0">
              <a:lnSpc>
                <a:spcPct val="90000"/>
              </a:lnSpc>
              <a:buSzPct val="25000"/>
              <a:buFont typeface="Arial"/>
              <a:buNone/>
            </a:pPr>
            <a:r>
              <a:rPr lang="x-none" sz="17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profiter des tarifs avantageux de nuit pour stocker la chaleur et la restituer le jour</a:t>
            </a:r>
          </a:p>
          <a:p>
            <a:endParaRPr lang="x-none" sz="1700" b="0" i="0" u="none" strike="noStrike" cap="none" baseline="0">
              <a:solidFill>
                <a:srgbClr val="2D6EB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buSzPct val="25000"/>
              <a:buFont typeface="Arial"/>
              <a:buNone/>
            </a:pPr>
            <a:r>
              <a:rPr lang="x-none" sz="19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Panneaux </a:t>
            </a:r>
            <a:r>
              <a:rPr lang="x-none" sz="1900" b="0" i="0" u="sng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rayonnants</a:t>
            </a:r>
            <a:r>
              <a:rPr lang="x-none" sz="19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7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(de 200 à 500 €):</a:t>
            </a:r>
          </a:p>
          <a:p>
            <a:pPr marL="0" marR="0" lvl="0" indent="0" algn="l" rtl="0">
              <a:lnSpc>
                <a:spcPct val="90000"/>
              </a:lnSpc>
              <a:buSzPct val="25000"/>
              <a:buFont typeface="Arial"/>
              <a:buNone/>
            </a:pPr>
            <a:r>
              <a:rPr lang="x-none" sz="17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Chaleur par rayonnement (meilleur confort = T° réduite). Attention à ne pas « cacher » le radiateur.</a:t>
            </a:r>
          </a:p>
          <a:p>
            <a:endParaRPr lang="x-none" sz="1700" b="0" i="0" u="none" strike="noStrike" cap="none" baseline="0">
              <a:solidFill>
                <a:srgbClr val="2D6EB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buSzPct val="25000"/>
              <a:buFont typeface="Arial"/>
              <a:buNone/>
            </a:pPr>
            <a:r>
              <a:rPr lang="x-none" sz="19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Radiateurs à </a:t>
            </a:r>
            <a:r>
              <a:rPr lang="x-none" sz="1900" b="0" i="0" u="sng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inertie</a:t>
            </a:r>
            <a:r>
              <a:rPr lang="x-none" sz="19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7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(de 400 à 1000 €)</a:t>
            </a:r>
            <a:r>
              <a:rPr lang="x-none" sz="19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buSzPct val="25000"/>
              <a:buFont typeface="Arial"/>
              <a:buNone/>
            </a:pPr>
            <a:r>
              <a:rPr lang="x-none" sz="1700" b="0" i="0" u="none" strike="noStrike" cap="none" baseline="0">
                <a:solidFill>
                  <a:srgbClr val="2D6EBE"/>
                </a:solidFill>
                <a:latin typeface="Arial"/>
                <a:ea typeface="Arial"/>
                <a:cs typeface="Arial"/>
                <a:sym typeface="Arial"/>
              </a:rPr>
              <a:t>chaleur par rayonnement avec une inertie d’environ 2h. </a:t>
            </a:r>
          </a:p>
          <a:p>
            <a:endParaRPr lang="x-none" sz="1700" b="0" i="0" u="none" strike="noStrike" cap="none" baseline="0">
              <a:solidFill>
                <a:srgbClr val="2D6EBE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1700" b="0" i="0" u="none" strike="noStrike" cap="none" baseline="0">
              <a:solidFill>
                <a:srgbClr val="2D6E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x-none" sz="1800" b="1" i="0" u="none" strike="noStrike" cap="none" baseline="0"/>
              <a:t>Service des délégués commerciaux</a:t>
            </a:r>
          </a:p>
          <a:p>
            <a:pPr marL="0" marR="0" lvl="0" indent="0" algn="l" rtl="0">
              <a:buSzPct val="25000"/>
              <a:buFont typeface="Arial"/>
              <a:buNone/>
            </a:pPr>
            <a:r>
              <a:rPr lang="x-none" sz="1800" b="1" i="0" u="none" strike="noStrike" cap="none" baseline="0"/>
              <a:t>Société de développement commercial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3800475" y="9342436"/>
            <a:ext cx="2906712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96938" y="738188"/>
            <a:ext cx="4916487" cy="36877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Forte augmentation de la conso après guerre. 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La consommation mondiale d’énergie primaire a baissé de 1,1% en 2009, première fois depuis 1982. Alors que le pétrole reste le premier combustible avec 34,8% de la conso primaire, il continue de perdre des parts de marché. A l’inverse, le part de charbon atteint sa plus haute valeur depuis 1970 !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Au niveau géographique, le gaz détient la plus grande part de marché en Europe et Eurasie, alors que le charbon est le premier combustible en Asie Pacifique.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Le pétrole et le gaz  détiennent leur plus grande part de marché au Moyen Orient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Le gaz en Asie Pacifique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Le nucléaire et l’hydraulique en Europe et Eurasie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1512" y="4672012"/>
            <a:ext cx="5365749" cy="442594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6487" cy="368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rgbClr val="000066"/>
              </a:buClr>
              <a:buFont typeface="Arial"/>
              <a:buNone/>
              <a:defRPr sz="32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341437"/>
            <a:ext cx="2028825" cy="34575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0" name="Shape 10"/>
          <p:cNvSpPr/>
          <p:nvPr/>
        </p:nvSpPr>
        <p:spPr>
          <a:xfrm>
            <a:off x="0" y="5630862"/>
            <a:ext cx="9143999" cy="1239836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11" name="Shape 11"/>
          <p:cNvSpPr/>
          <p:nvPr/>
        </p:nvSpPr>
        <p:spPr>
          <a:xfrm>
            <a:off x="93661" y="6183312"/>
            <a:ext cx="590550" cy="67468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12" name="Shape 12"/>
          <p:cNvSpPr/>
          <p:nvPr/>
        </p:nvSpPr>
        <p:spPr>
          <a:xfrm>
            <a:off x="2411411" y="476250"/>
            <a:ext cx="4465637" cy="4897437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27087" y="6381750"/>
            <a:ext cx="6019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2195511" y="0"/>
            <a:ext cx="0" cy="692149"/>
          </a:xfrm>
          <a:prstGeom prst="straightConnector1">
            <a:avLst/>
          </a:prstGeom>
          <a:noFill/>
          <a:ln w="38100" cap="rnd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hyperlink" Target="http://www.oscar.unarc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hyperlink" Target="http://www.oscar.unarc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827087" y="6381750"/>
            <a:ext cx="6337300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l’énergie et du climat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68312" y="2492896"/>
            <a:ext cx="8424862" cy="1873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La rénovation thermique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en copropriété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x-none" sz="4400" b="1" i="0" u="none" strike="noStrike" cap="none" baseline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010401" y="6550264"/>
            <a:ext cx="21335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endParaRPr lang="x-none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46" y="28600"/>
            <a:ext cx="2123728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68312" y="2492375"/>
            <a:ext cx="8424862" cy="1446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4400" b="1" dirty="0">
                <a:solidFill>
                  <a:srgbClr val="545454"/>
                </a:solidFill>
              </a:rPr>
              <a:t>2</a:t>
            </a:r>
            <a:r>
              <a:rPr lang="x-none" sz="4400" b="1" i="0" u="none" strike="noStrike" cap="none" baseline="0" smtClean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Point sur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la réglementation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-54133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obligations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042987" y="852199"/>
            <a:ext cx="7921624" cy="4955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1" indent="-457200" algn="just" rtl="0">
              <a:buClr>
                <a:srgbClr val="000066"/>
              </a:buClr>
              <a:buSzPct val="100000"/>
              <a:buFont typeface="Wingdings" pitchFamily="2" charset="2"/>
              <a:buChar char="§"/>
            </a:pPr>
            <a:r>
              <a:rPr lang="x-none" sz="2800" b="1" i="0" u="none" strike="noStrike" cap="none" baseline="0" smtClean="0">
                <a:solidFill>
                  <a:srgbClr val="F37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 les copropriétés de plus de 50 lots en chauffage collectif </a:t>
            </a: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x-none" sz="2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audit énergétique</a:t>
            </a: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buClr>
                <a:srgbClr val="000066"/>
              </a:buClr>
              <a:buSzPct val="121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F37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 les autres (chauffage individuel ou inférieur à 50 lots) : </a:t>
            </a:r>
            <a:r>
              <a:rPr lang="x-none" sz="2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DPE à venir ?</a:t>
            </a:r>
          </a:p>
        </p:txBody>
      </p:sp>
      <p:sp>
        <p:nvSpPr>
          <p:cNvPr id="260" name="Shape 260"/>
          <p:cNvSpPr/>
          <p:nvPr/>
        </p:nvSpPr>
        <p:spPr>
          <a:xfrm>
            <a:off x="2987675" y="1844675"/>
            <a:ext cx="3722686" cy="29702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8" name="Shape 240"/>
          <p:cNvSpPr txBox="1"/>
          <p:nvPr/>
        </p:nvSpPr>
        <p:spPr>
          <a:xfrm>
            <a:off x="6716851" y="3284984"/>
            <a:ext cx="323135" cy="954067"/>
          </a:xfrm>
          <a:prstGeom prst="rect">
            <a:avLst/>
          </a:prstGeom>
          <a:noFill/>
          <a:ln>
            <a:noFill/>
          </a:ln>
        </p:spPr>
        <p:txBody>
          <a:bodyPr vert="vert" wrap="square"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9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9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Ademe</a:t>
            </a:r>
            <a:endParaRPr lang="x-none" sz="9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731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Qu’est-ce qu’un audit?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70" name="Shape 270"/>
          <p:cNvSpPr/>
          <p:nvPr/>
        </p:nvSpPr>
        <p:spPr>
          <a:xfrm>
            <a:off x="3851275" y="765175"/>
            <a:ext cx="5091111" cy="25987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1" name="Shape 271"/>
          <p:cNvSpPr txBox="1"/>
          <p:nvPr/>
        </p:nvSpPr>
        <p:spPr>
          <a:xfrm>
            <a:off x="1979611" y="2997200"/>
            <a:ext cx="2736850" cy="2170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800"/>
              </a:spcAft>
              <a:buClr>
                <a:srgbClr val="000066"/>
              </a:buClr>
              <a:buSzPct val="109090"/>
              <a:buFont typeface="Wingdings"/>
              <a:buChar char="§"/>
            </a:pPr>
            <a:r>
              <a:rPr lang="x-none" sz="22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Pourquoi ?</a:t>
            </a:r>
          </a:p>
          <a:p>
            <a:pPr marL="0" marR="0" lvl="0" indent="0" algn="l" rtl="0"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Par qui ?</a:t>
            </a:r>
          </a:p>
          <a:p>
            <a:pPr marL="0" marR="0" lvl="0" indent="0" algn="l" rtl="0"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A quoi sert-il ?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8" name="Shape 240"/>
          <p:cNvSpPr txBox="1"/>
          <p:nvPr/>
        </p:nvSpPr>
        <p:spPr>
          <a:xfrm>
            <a:off x="6084168" y="3068960"/>
            <a:ext cx="2881312" cy="215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051050" y="0"/>
            <a:ext cx="54006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Un audit pour déterminer </a:t>
            </a:r>
            <a:b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priorités d’actions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236242" y="1502938"/>
            <a:ext cx="1997075" cy="3444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Ventilation  22%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6246380" y="1502938"/>
            <a:ext cx="1497012" cy="3444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FA7D00"/>
                </a:solidFill>
                <a:latin typeface="Arial"/>
                <a:ea typeface="Arial"/>
                <a:cs typeface="Arial"/>
                <a:sym typeface="Arial"/>
              </a:rPr>
              <a:t>Toiture  13%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5929314" y="5477533"/>
            <a:ext cx="1306511" cy="3444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Sols  10%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2555875" y="3639433"/>
            <a:ext cx="1460500" cy="346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Murs  26%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235825" y="5229225"/>
            <a:ext cx="1362075" cy="215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80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: Ademe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-1" y="1268412"/>
            <a:ext cx="3554413" cy="188987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0" marR="0" lvl="0" indent="342900" algn="just" rtl="0">
              <a:spcBef>
                <a:spcPts val="440"/>
              </a:spcBef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fr-FR" sz="22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Exemple d’un </a:t>
            </a:r>
            <a:r>
              <a:rPr lang="fr-FR" sz="2200" dirty="0">
                <a:solidFill>
                  <a:srgbClr val="000066"/>
                </a:solidFill>
              </a:rPr>
              <a:t>i</a:t>
            </a:r>
            <a:r>
              <a:rPr lang="x-none" sz="22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mmeuble </a:t>
            </a:r>
            <a:r>
              <a:rPr lang="x-none" sz="22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sans isolation </a:t>
            </a:r>
          </a:p>
          <a:p>
            <a:pPr marL="0" marR="0" lvl="0" indent="342900" algn="just" rtl="0">
              <a:spcBef>
                <a:spcPts val="440"/>
              </a:spcBef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2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Parois béton 20 cm</a:t>
            </a:r>
          </a:p>
          <a:p>
            <a:pPr marL="0" marR="0" lvl="0" indent="342900" algn="just" rtl="0">
              <a:spcBef>
                <a:spcPts val="440"/>
              </a:spcBef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2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Surface vitrée 15 % de la surface habitable</a:t>
            </a:r>
          </a:p>
        </p:txBody>
      </p:sp>
      <p:sp>
        <p:nvSpPr>
          <p:cNvPr id="289" name="Shape 289"/>
          <p:cNvSpPr/>
          <p:nvPr/>
        </p:nvSpPr>
        <p:spPr>
          <a:xfrm>
            <a:off x="3788440" y="1797957"/>
            <a:ext cx="4535487" cy="35925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0" name="Shape 290"/>
          <p:cNvSpPr txBox="1"/>
          <p:nvPr/>
        </p:nvSpPr>
        <p:spPr>
          <a:xfrm>
            <a:off x="2287587" y="4437112"/>
            <a:ext cx="1997075" cy="5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Ponts thermiques 9%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740651" y="2708920"/>
            <a:ext cx="1403349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Surfaces vitrées  20%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5" name="Shape 240"/>
          <p:cNvSpPr txBox="1"/>
          <p:nvPr/>
        </p:nvSpPr>
        <p:spPr>
          <a:xfrm>
            <a:off x="7668344" y="5517232"/>
            <a:ext cx="1475656" cy="216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8064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Un Bilan Energétique Simplifié</a:t>
            </a:r>
          </a:p>
        </p:txBody>
      </p:sp>
      <p:sp>
        <p:nvSpPr>
          <p:cNvPr id="301" name="Shape 301"/>
          <p:cNvSpPr/>
          <p:nvPr/>
        </p:nvSpPr>
        <p:spPr>
          <a:xfrm>
            <a:off x="1187450" y="765175"/>
            <a:ext cx="6624637" cy="2663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2" name="Shape 302"/>
          <p:cNvSpPr txBox="1"/>
          <p:nvPr/>
        </p:nvSpPr>
        <p:spPr>
          <a:xfrm>
            <a:off x="1187450" y="765175"/>
            <a:ext cx="6624637" cy="266382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0" y="3429000"/>
            <a:ext cx="4427537" cy="28082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5" name="Shape 305"/>
          <p:cNvSpPr/>
          <p:nvPr/>
        </p:nvSpPr>
        <p:spPr>
          <a:xfrm>
            <a:off x="4500562" y="3357562"/>
            <a:ext cx="4643437" cy="29511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6" name="Shape 306"/>
          <p:cNvSpPr txBox="1"/>
          <p:nvPr/>
        </p:nvSpPr>
        <p:spPr>
          <a:xfrm>
            <a:off x="4500562" y="3357562"/>
            <a:ext cx="4643437" cy="29511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3" name="Shape 240"/>
          <p:cNvSpPr txBox="1"/>
          <p:nvPr/>
        </p:nvSpPr>
        <p:spPr>
          <a:xfrm>
            <a:off x="7812360" y="2204864"/>
            <a:ext cx="1115616" cy="216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fr-FR" sz="800" i="1" dirty="0" smtClean="0">
                <a:solidFill>
                  <a:schemeClr val="dk1"/>
                </a:solidFill>
              </a:rPr>
              <a:t>MVE/APC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219256" cy="3876675"/>
          </a:xfrm>
        </p:spPr>
        <p:txBody>
          <a:bodyPr/>
          <a:lstStyle/>
          <a:p>
            <a:r>
              <a:rPr lang="fr-FR" dirty="0" smtClean="0"/>
              <a:t>Pour connaître l’évolution de la consommation de votre immeuble</a:t>
            </a:r>
          </a:p>
          <a:p>
            <a:endParaRPr lang="fr-FR" dirty="0" smtClean="0"/>
          </a:p>
          <a:p>
            <a:r>
              <a:rPr lang="fr-FR" dirty="0" smtClean="0"/>
              <a:t>Pour savoir si votre immeuble est soumis à l’obligation d’individualiser les frais de chauffage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Shape 336"/>
          <p:cNvSpPr txBox="1">
            <a:spLocks noGrp="1"/>
          </p:cNvSpPr>
          <p:nvPr>
            <p:ph type="title"/>
          </p:nvPr>
        </p:nvSpPr>
        <p:spPr>
          <a:xfrm>
            <a:off x="-684212" y="0"/>
            <a:ext cx="82296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fr-FR" sz="2800" b="1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           Pourquoi faire un BES? </a:t>
            </a:r>
            <a:endParaRPr lang="x-none" sz="28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42" name="Picture 2" descr="http://energie-solidaire.tmp20.haisoft.net/wp-content/uploads/2012/06/bilan-energetique-simplifie-de-ar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4437112"/>
            <a:ext cx="2762250" cy="1590675"/>
          </a:xfrm>
          <a:prstGeom prst="rect">
            <a:avLst/>
          </a:prstGeom>
          <a:noFill/>
        </p:spPr>
      </p:pic>
      <p:sp>
        <p:nvSpPr>
          <p:cNvPr id="7" name="Shape 240"/>
          <p:cNvSpPr txBox="1"/>
          <p:nvPr/>
        </p:nvSpPr>
        <p:spPr>
          <a:xfrm>
            <a:off x="7236296" y="6093296"/>
            <a:ext cx="1475656" cy="216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RC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686800" cy="4641379"/>
          </a:xfrm>
        </p:spPr>
        <p:txBody>
          <a:bodyPr/>
          <a:lstStyle/>
          <a:p>
            <a:r>
              <a:rPr lang="fr-FR" dirty="0" smtClean="0"/>
              <a:t>Pour tous les immeubles ayant une consommation &gt; 150 kWh/</a:t>
            </a:r>
            <a:r>
              <a:rPr lang="fr-FR" dirty="0" err="1" smtClean="0"/>
              <a:t>m²SHAB.an</a:t>
            </a:r>
            <a:r>
              <a:rPr lang="fr-FR" dirty="0" smtClean="0"/>
              <a:t>  ou   &gt; 190 kWh/</a:t>
            </a:r>
            <a:r>
              <a:rPr lang="fr-FR" dirty="0" err="1" smtClean="0"/>
              <a:t>m²SHAB.an</a:t>
            </a:r>
            <a:r>
              <a:rPr lang="fr-FR" dirty="0" smtClean="0"/>
              <a:t> si moins de 20 % des émetteurs sont équipés d’organes de régulation.</a:t>
            </a:r>
          </a:p>
          <a:p>
            <a:endParaRPr lang="fr-FR" dirty="0" smtClean="0"/>
          </a:p>
          <a:p>
            <a:r>
              <a:rPr lang="fr-FR" dirty="0" smtClean="0"/>
              <a:t>L’entré en vigueur est </a:t>
            </a:r>
            <a:r>
              <a:rPr lang="fr-FR" u="sng" dirty="0" smtClean="0"/>
              <a:t>immédiate</a:t>
            </a:r>
            <a:r>
              <a:rPr lang="fr-FR" dirty="0" smtClean="0"/>
              <a:t> avec un délai de 5 ans pour s’acquitter de l’obligation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Shape 3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40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fr-FR" sz="2800" b="1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                     L’individualisation des frais</a:t>
            </a:r>
            <a:br>
              <a:rPr lang="fr-FR" sz="2800" b="1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800" b="1" dirty="0" smtClean="0">
                <a:solidFill>
                  <a:srgbClr val="CC0000"/>
                </a:solidFill>
              </a:rPr>
              <a:t>                                      </a:t>
            </a:r>
            <a:r>
              <a:rPr lang="fr-FR" sz="2800" b="1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de chauffage</a:t>
            </a:r>
            <a:endParaRPr lang="x-none" sz="28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-684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charges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6" name="Shape 316"/>
          <p:cNvSpPr/>
          <p:nvPr/>
        </p:nvSpPr>
        <p:spPr>
          <a:xfrm>
            <a:off x="611187" y="692150"/>
            <a:ext cx="8532812" cy="5400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7" name="Shape 317"/>
          <p:cNvSpPr txBox="1"/>
          <p:nvPr/>
        </p:nvSpPr>
        <p:spPr>
          <a:xfrm>
            <a:off x="611187" y="692150"/>
            <a:ext cx="8532812" cy="54006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5867400" y="1268412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x-none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oscar.unarc.fr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9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La comparaison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28" name="Shape 328"/>
          <p:cNvSpPr/>
          <p:nvPr/>
        </p:nvSpPr>
        <p:spPr>
          <a:xfrm>
            <a:off x="539750" y="908050"/>
            <a:ext cx="8604249" cy="5041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9" name="Shape 329"/>
          <p:cNvSpPr txBox="1"/>
          <p:nvPr/>
        </p:nvSpPr>
        <p:spPr>
          <a:xfrm>
            <a:off x="539750" y="908050"/>
            <a:ext cx="8604249" cy="50418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8" name="Shape 318"/>
          <p:cNvSpPr txBox="1"/>
          <p:nvPr/>
        </p:nvSpPr>
        <p:spPr>
          <a:xfrm>
            <a:off x="5867400" y="1268412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x-none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oscar.unarc.fr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</a:p>
        </p:txBody>
      </p:sp>
      <p:sp>
        <p:nvSpPr>
          <p:cNvPr id="9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-684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La démarche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graphicFrame>
        <p:nvGraphicFramePr>
          <p:cNvPr id="339" name="Shape 339"/>
          <p:cNvGraphicFramePr/>
          <p:nvPr>
            <p:extLst>
              <p:ext uri="{D42A27DB-BD31-4B8C-83A1-F6EECF244321}">
                <p14:modId xmlns:p14="http://schemas.microsoft.com/office/powerpoint/2010/main" val="1721738966"/>
              </p:ext>
            </p:extLst>
          </p:nvPr>
        </p:nvGraphicFramePr>
        <p:xfrm>
          <a:off x="684212" y="765175"/>
          <a:ext cx="8280375" cy="5537175"/>
        </p:xfrm>
        <a:graphic>
          <a:graphicData uri="http://schemas.openxmlformats.org/drawingml/2006/table">
            <a:tbl>
              <a:tblPr>
                <a:noFill/>
                <a:tableStyleId>{37B67692-5374-4974-8A8B-5601638B8312}</a:tableStyleId>
              </a:tblPr>
              <a:tblGrid>
                <a:gridCol w="563550"/>
                <a:gridCol w="7716825"/>
              </a:tblGrid>
              <a:tr h="1028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lang="x-none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 sur l’intérêt de la rénovation thermique 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 Sensibilisation </a:t>
                      </a:r>
                      <a:r>
                        <a:rPr lang="fr-FR" sz="16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x-none" sz="160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njeux </a:t>
                      </a: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énergétiques et </a:t>
                      </a:r>
                      <a:r>
                        <a:rPr lang="fr-FR" sz="16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</a:t>
                      </a:r>
                      <a:r>
                        <a:rPr lang="x-none" sz="160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co-gestes</a:t>
                      </a:r>
                      <a:endParaRPr lang="x-none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→ Présentation des performances énergétiques (étude via  caméra thermique)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x-none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Enquête sur vos besoins énergétiques 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Elaboration et diffusion d’un questionnaire auprès des copropriétaires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Analyse des résultats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lang="x-none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Bilan Énergétique Simplifié (BES) 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Identification des points faibles du bâtiment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Evaluation des gains réalisables (étude coût/efficacité)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Choix de la stratégie de rénovation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Présentation des résultats de l’enquête et du BES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Décision en assemblée des actions à mener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Planification pluriannuelle des travaux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Font typeface="Arial"/>
                        <a:buNone/>
                      </a:pPr>
                      <a:r>
                        <a:rPr lang="x-none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7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lang="x-none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Amélioration de la copropriété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Réalisation des travaux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25000"/>
                        <a:buFont typeface="Arial"/>
                        <a:buNone/>
                      </a:pPr>
                      <a:r>
                        <a:rPr lang="x-none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→ Suivi des consommations après travaux</a:t>
                      </a:r>
                    </a:p>
                  </a:txBody>
                  <a:tcPr marL="53475" marR="33975" marT="0" marB="0" anchor="ctr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5580062" y="2492375"/>
            <a:ext cx="3349624" cy="3273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-9001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Sommaire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68312" y="1125537"/>
            <a:ext cx="8229600" cy="4924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20650" indent="0">
              <a:buNone/>
            </a:pPr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08000" algn="l" rtl="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Pourquoi rénover son logement en copropriété ?</a:t>
            </a:r>
          </a:p>
          <a:p>
            <a:pPr marL="577850" indent="-457200">
              <a:buFont typeface="+mj-lt"/>
              <a:buAutoNum type="arabicPeriod"/>
            </a:pPr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08000" algn="l" rtl="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Point sur la réglementation</a:t>
            </a:r>
          </a:p>
          <a:p>
            <a:pPr marL="577850" indent="-457200">
              <a:buFont typeface="+mj-lt"/>
              <a:buAutoNum type="arabicPeriod"/>
            </a:pPr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08000" algn="l" rtl="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Les travaux</a:t>
            </a:r>
          </a:p>
          <a:p>
            <a:pPr marL="577850" indent="-457200">
              <a:buFont typeface="+mj-lt"/>
              <a:buAutoNum type="arabicPeriod"/>
            </a:pPr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08000" algn="l" rtl="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Freins et leviers</a:t>
            </a:r>
          </a:p>
          <a:p>
            <a:pPr marL="577850" indent="-457200">
              <a:buFont typeface="+mj-lt"/>
              <a:buAutoNum type="arabicPeriod"/>
            </a:pPr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08000" algn="l" rtl="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Quelles aides financières ?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84368" y="522920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ADEME</a:t>
            </a:r>
            <a:endParaRPr lang="fr-FR" sz="900" dirty="0"/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60362" y="2851150"/>
            <a:ext cx="8423274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4400" b="1" dirty="0">
                <a:solidFill>
                  <a:srgbClr val="545454"/>
                </a:solidFill>
              </a:rPr>
              <a:t>3</a:t>
            </a:r>
            <a:r>
              <a:rPr lang="x-none" sz="4400" b="1" i="0" u="none" strike="noStrike" cap="none" baseline="0" smtClean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Les travaux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-8286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Pré-travaux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68312" y="1268412"/>
            <a:ext cx="6202362" cy="2765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Avant tout projet, il faut avoir en tête la démarche Négawatt.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Réduire ses besoins, avant </a:t>
            </a:r>
          </a:p>
          <a:p>
            <a:pPr marL="0" marR="0" lvl="0" indent="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d’augmenter les moyens !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9" name="Shape 359"/>
          <p:cNvSpPr/>
          <p:nvPr/>
        </p:nvSpPr>
        <p:spPr>
          <a:xfrm>
            <a:off x="5364162" y="2205036"/>
            <a:ext cx="3508375" cy="35290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0" name="Shape 360"/>
          <p:cNvSpPr txBox="1"/>
          <p:nvPr/>
        </p:nvSpPr>
        <p:spPr>
          <a:xfrm>
            <a:off x="5364162" y="2205036"/>
            <a:ext cx="3508375" cy="3529012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9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02840" y="25500"/>
            <a:ext cx="82296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fr-FR" sz="2800" b="1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Priorisation</a:t>
            </a:r>
            <a:r>
              <a:rPr lang="x-none" sz="2800" b="1" i="0" u="none" strike="noStrike" cap="none" baseline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des travaux</a:t>
            </a:r>
          </a:p>
        </p:txBody>
      </p:sp>
      <p:sp>
        <p:nvSpPr>
          <p:cNvPr id="368" name="Shape 368"/>
          <p:cNvSpPr/>
          <p:nvPr/>
        </p:nvSpPr>
        <p:spPr>
          <a:xfrm>
            <a:off x="323528" y="1189037"/>
            <a:ext cx="9796065" cy="4625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0" name="Shape 370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240"/>
          <p:cNvSpPr txBox="1"/>
          <p:nvPr/>
        </p:nvSpPr>
        <p:spPr>
          <a:xfrm>
            <a:off x="7092280" y="5805264"/>
            <a:ext cx="1475656" cy="25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105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5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ALOEN</a:t>
            </a:r>
            <a:endParaRPr lang="x-none" sz="105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-1809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parois opaques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68312" y="1125537"/>
            <a:ext cx="8229600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rgbClr val="000066"/>
              </a:buClr>
              <a:buSzPct val="101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La toiture</a:t>
            </a:r>
          </a:p>
          <a:p>
            <a:endParaRPr lang="x-none" sz="2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Épaisseur :  20 à 30 cm (R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≈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5 à 7 m².K/W)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Coût :  de 50 à 140 €/m²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6659561" y="6381750"/>
            <a:ext cx="21335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b="1" dirty="0" smtClean="0">
                <a:solidFill>
                  <a:schemeClr val="dk1"/>
                </a:solidFill>
              </a:rPr>
              <a:t>29</a:t>
            </a:r>
            <a:endParaRPr lang="x-none" sz="1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1476375" y="3357562"/>
            <a:ext cx="2819400" cy="2378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2" name="Shape 382"/>
          <p:cNvSpPr txBox="1"/>
          <p:nvPr/>
        </p:nvSpPr>
        <p:spPr>
          <a:xfrm>
            <a:off x="1476375" y="3357562"/>
            <a:ext cx="2819400" cy="237807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6588125" y="765175"/>
            <a:ext cx="2311400" cy="1670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4" name="Shape 384"/>
          <p:cNvSpPr txBox="1"/>
          <p:nvPr/>
        </p:nvSpPr>
        <p:spPr>
          <a:xfrm>
            <a:off x="6588125" y="765175"/>
            <a:ext cx="2311400" cy="16700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5867400" y="3716337"/>
            <a:ext cx="2363786" cy="18510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6" name="Shape 386"/>
          <p:cNvSpPr txBox="1"/>
          <p:nvPr/>
        </p:nvSpPr>
        <p:spPr>
          <a:xfrm>
            <a:off x="5867400" y="3716337"/>
            <a:ext cx="2363786" cy="185102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4" name="Shape 240"/>
          <p:cNvSpPr txBox="1"/>
          <p:nvPr/>
        </p:nvSpPr>
        <p:spPr>
          <a:xfrm>
            <a:off x="5364088" y="3068960"/>
            <a:ext cx="2881312" cy="261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11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fr-FR" sz="1100" i="1" dirty="0" smtClean="0">
                <a:solidFill>
                  <a:schemeClr val="dk1"/>
                </a:solidFill>
              </a:rPr>
              <a:t>MVE</a:t>
            </a:r>
            <a:endParaRPr lang="x-none" sz="11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5795962" y="2060575"/>
            <a:ext cx="2376486" cy="3744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4" name="Shape 394"/>
          <p:cNvSpPr txBox="1"/>
          <p:nvPr/>
        </p:nvSpPr>
        <p:spPr>
          <a:xfrm>
            <a:off x="5795962" y="2060575"/>
            <a:ext cx="2376487" cy="3744912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6481761" cy="2087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600"/>
              </a:spcAft>
              <a:buClr>
                <a:srgbClr val="000066"/>
              </a:buClr>
              <a:buSzPct val="101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Les murs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Épaisseur : 15 à 20 cm (R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≈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3,7 à 4,5 m².K/W)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Coût : 150 à 200 €/m²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-1809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parois opaques</a:t>
            </a:r>
          </a:p>
        </p:txBody>
      </p:sp>
      <p:sp>
        <p:nvSpPr>
          <p:cNvPr id="399" name="Shape 399"/>
          <p:cNvSpPr/>
          <p:nvPr/>
        </p:nvSpPr>
        <p:spPr>
          <a:xfrm>
            <a:off x="755650" y="2565400"/>
            <a:ext cx="4319587" cy="31670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0" name="Shape 400"/>
          <p:cNvSpPr txBox="1"/>
          <p:nvPr/>
        </p:nvSpPr>
        <p:spPr>
          <a:xfrm>
            <a:off x="755650" y="2565400"/>
            <a:ext cx="4319587" cy="31670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1" name="Shape 240"/>
          <p:cNvSpPr txBox="1"/>
          <p:nvPr/>
        </p:nvSpPr>
        <p:spPr>
          <a:xfrm>
            <a:off x="3635896" y="5877272"/>
            <a:ext cx="2881312" cy="25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fr-FR" sz="1050" i="1" dirty="0" smtClean="0">
                <a:solidFill>
                  <a:schemeClr val="dk1"/>
                </a:solidFill>
              </a:rPr>
              <a:t>MVE</a:t>
            </a:r>
            <a:endParaRPr lang="x-none" sz="105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187450" y="1052512"/>
            <a:ext cx="7283449" cy="2078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SzPct val="101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Les planchers bas</a:t>
            </a:r>
          </a:p>
          <a:p>
            <a:pPr marL="0" marR="0" lvl="0" indent="0" algn="l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Épaisseur : 12 à 20 cm (R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≈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3 à 4,5 m².K/W)</a:t>
            </a:r>
          </a:p>
          <a:p>
            <a:pPr marL="0" marR="0" lvl="0" indent="0" algn="l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Coût : 50 – 70 €/m²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5364162" y="2636836"/>
            <a:ext cx="3351211" cy="2663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1" name="Shape 411"/>
          <p:cNvSpPr txBox="1"/>
          <p:nvPr/>
        </p:nvSpPr>
        <p:spPr>
          <a:xfrm>
            <a:off x="5364162" y="2636836"/>
            <a:ext cx="3351212" cy="266382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971550" y="2997200"/>
            <a:ext cx="3529012" cy="2663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3" name="Shape 413"/>
          <p:cNvSpPr txBox="1"/>
          <p:nvPr/>
        </p:nvSpPr>
        <p:spPr>
          <a:xfrm>
            <a:off x="971550" y="2997200"/>
            <a:ext cx="3529012" cy="266382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-1809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parois opaques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1" name="Shape 240"/>
          <p:cNvSpPr txBox="1"/>
          <p:nvPr/>
        </p:nvSpPr>
        <p:spPr>
          <a:xfrm>
            <a:off x="4067944" y="5733256"/>
            <a:ext cx="2881312" cy="25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fr-FR" sz="1050" i="1" dirty="0" smtClean="0">
                <a:solidFill>
                  <a:schemeClr val="dk1"/>
                </a:solidFill>
              </a:rPr>
              <a:t>MVE</a:t>
            </a:r>
            <a:endParaRPr lang="x-none" sz="105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-3238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parois vitrées</a:t>
            </a:r>
          </a:p>
        </p:txBody>
      </p:sp>
      <p:sp>
        <p:nvSpPr>
          <p:cNvPr id="424" name="Shape 424"/>
          <p:cNvSpPr/>
          <p:nvPr/>
        </p:nvSpPr>
        <p:spPr>
          <a:xfrm>
            <a:off x="5364162" y="2276475"/>
            <a:ext cx="3600450" cy="3319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5" name="Shape 425"/>
          <p:cNvSpPr txBox="1"/>
          <p:nvPr/>
        </p:nvSpPr>
        <p:spPr>
          <a:xfrm>
            <a:off x="5364162" y="2276475"/>
            <a:ext cx="3600450" cy="33194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26" name="Shape 426"/>
          <p:cNvSpPr txBox="1"/>
          <p:nvPr/>
        </p:nvSpPr>
        <p:spPr>
          <a:xfrm>
            <a:off x="0" y="3500437"/>
            <a:ext cx="54355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Menuiseries PVC : diminution du clair de jour.</a:t>
            </a:r>
          </a:p>
          <a:p>
            <a:pPr marL="0" marR="0" lvl="0" indent="0" algn="just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Menuiseries métalliques : rupteurs de ponts thermiques indispensables.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1258887" y="981075"/>
            <a:ext cx="5761036" cy="185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1800"/>
              </a:spcAft>
              <a:buClr>
                <a:srgbClr val="000066"/>
              </a:buClr>
              <a:buSzPct val="101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Les parois vitrées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Performance : U</a:t>
            </a:r>
            <a:r>
              <a:rPr lang="x-none" sz="2400" b="0" i="0" u="none" strike="noStrike" cap="none" baseline="-25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≤ 1,3 W/m².K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Coût : 600 – 800 €/m²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0" name="Shape 240"/>
          <p:cNvSpPr txBox="1"/>
          <p:nvPr/>
        </p:nvSpPr>
        <p:spPr>
          <a:xfrm>
            <a:off x="5724128" y="5733256"/>
            <a:ext cx="2881312" cy="25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fr-FR" sz="1050" i="1" dirty="0" smtClean="0">
                <a:solidFill>
                  <a:schemeClr val="dk1"/>
                </a:solidFill>
              </a:rPr>
              <a:t>MVE</a:t>
            </a:r>
            <a:endParaRPr lang="x-none" sz="105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équipements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La ventilation</a:t>
            </a:r>
          </a:p>
          <a:p>
            <a:pPr marL="0" marR="0" lvl="0" indent="0" algn="l" rtl="0"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Ventilation naturelle assistée</a:t>
            </a:r>
          </a:p>
          <a:p>
            <a:pPr marL="0" marR="0" lvl="0" indent="0" algn="l" rtl="0"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Ventilation mécanique répartie</a:t>
            </a:r>
          </a:p>
          <a:p>
            <a:pPr marL="0" marR="0" lvl="0" indent="0" algn="l" rtl="0"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Ventilation hygro-réglable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Ne pas boucher les entrées d’air !</a:t>
            </a:r>
          </a:p>
          <a:p>
            <a:pPr marL="0" marR="0" lvl="0" indent="0" algn="l" rtl="0"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Attention à l’étanchéité du bâti lors des travaux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38" name="Shape 438"/>
          <p:cNvSpPr/>
          <p:nvPr/>
        </p:nvSpPr>
        <p:spPr>
          <a:xfrm>
            <a:off x="5778852" y="2820987"/>
            <a:ext cx="3240087" cy="21605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0" name="Shape 440"/>
          <p:cNvSpPr/>
          <p:nvPr/>
        </p:nvSpPr>
        <p:spPr>
          <a:xfrm>
            <a:off x="6659561" y="549275"/>
            <a:ext cx="1925636" cy="21050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1" name="Shape 441"/>
          <p:cNvSpPr txBox="1"/>
          <p:nvPr/>
        </p:nvSpPr>
        <p:spPr>
          <a:xfrm>
            <a:off x="6659561" y="549275"/>
            <a:ext cx="1925637" cy="210502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1116012" y="3213100"/>
            <a:ext cx="936625" cy="17684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1" name="Shape 240"/>
          <p:cNvSpPr txBox="1"/>
          <p:nvPr/>
        </p:nvSpPr>
        <p:spPr>
          <a:xfrm>
            <a:off x="6012160" y="4869160"/>
            <a:ext cx="2881312" cy="25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fr-FR" sz="1050" i="1" dirty="0" smtClean="0">
                <a:solidFill>
                  <a:schemeClr val="dk1"/>
                </a:solidFill>
              </a:rPr>
              <a:t>MVE</a:t>
            </a:r>
            <a:endParaRPr lang="x-none" sz="105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5004049" y="571501"/>
            <a:ext cx="3779588" cy="41036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2" name="Shape 452"/>
          <p:cNvSpPr txBox="1"/>
          <p:nvPr/>
        </p:nvSpPr>
        <p:spPr>
          <a:xfrm>
            <a:off x="4716462" y="4724400"/>
            <a:ext cx="4751387" cy="1062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1) Vanne de pied de colonne</a:t>
            </a:r>
          </a:p>
          <a:p>
            <a:pPr marL="342900" marR="0" lvl="0" indent="-34290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2) T° de réglage des radiateurs</a:t>
            </a:r>
          </a:p>
          <a:p>
            <a:pPr marL="342900" marR="0" lvl="0" indent="-34290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3) Robinets thermostatiques ou manuels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323850" y="1052512"/>
            <a:ext cx="5184775" cy="4708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chauffage collectif</a:t>
            </a:r>
          </a:p>
          <a:p>
            <a:pPr marL="0" marR="0" lvl="0" indent="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Calorifugeage, équilibrage,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Entretien, désembuage...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Régulation centrale : T° consigne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Régulation terminale : </a:t>
            </a:r>
            <a:r>
              <a:rPr lang="fr-FR" sz="2400" dirty="0">
                <a:solidFill>
                  <a:srgbClr val="000066"/>
                </a:solidFill>
              </a:rPr>
              <a:t>r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obinets </a:t>
            </a:r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thermostatiques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Changement de chaudière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condensation…)</a:t>
            </a:r>
            <a:r>
              <a:rPr lang="fr-FR" sz="24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d’énergie, de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brûleurs..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équipements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9" name="Shape 240"/>
          <p:cNvSpPr txBox="1"/>
          <p:nvPr/>
        </p:nvSpPr>
        <p:spPr>
          <a:xfrm>
            <a:off x="6804248" y="4437112"/>
            <a:ext cx="2881312" cy="253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105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105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50" i="1" dirty="0" smtClean="0">
                <a:solidFill>
                  <a:schemeClr val="dk1"/>
                </a:solidFill>
              </a:rPr>
              <a:t>MVE</a:t>
            </a:r>
            <a:endParaRPr lang="x-none" sz="105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539750" y="857011"/>
            <a:ext cx="8496299" cy="3508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chauffage individuel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La régulation 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   Thermostat d’ambiance : sonde de température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   Robinets thermostatiques : limite la  température en sortie de radiateur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fr-FR" sz="2400" b="0" i="0" u="none" strike="noStrike" cap="none" baseline="0" dirty="0" smtClean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La programmation 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équipements</a:t>
            </a:r>
          </a:p>
        </p:txBody>
      </p:sp>
      <p:sp>
        <p:nvSpPr>
          <p:cNvPr id="467" name="Shape 467"/>
          <p:cNvSpPr/>
          <p:nvPr/>
        </p:nvSpPr>
        <p:spPr>
          <a:xfrm>
            <a:off x="4139952" y="2996952"/>
            <a:ext cx="4790634" cy="33847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68" name="Shape 468"/>
          <p:cNvSpPr/>
          <p:nvPr/>
        </p:nvSpPr>
        <p:spPr>
          <a:xfrm>
            <a:off x="421989" y="4099741"/>
            <a:ext cx="3438723" cy="216075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6372200" y="6165304"/>
            <a:ext cx="784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/>
              <a:t>©</a:t>
            </a:r>
            <a:r>
              <a:rPr lang="fr-FR" sz="1200" dirty="0" err="1" smtClean="0"/>
              <a:t>Ademe</a:t>
            </a:r>
            <a:endParaRPr lang="fr-FR" sz="1200" dirty="0"/>
          </a:p>
        </p:txBody>
      </p:sp>
      <p:sp>
        <p:nvSpPr>
          <p:cNvPr id="10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68312" y="2060575"/>
            <a:ext cx="8424862" cy="1446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fr-FR" b="1" dirty="0">
                <a:solidFill>
                  <a:srgbClr val="545454"/>
                </a:solidFill>
              </a:rPr>
              <a:t>1</a:t>
            </a:r>
            <a:r>
              <a:rPr lang="x-none" sz="4400" b="1" i="0" u="none" strike="noStrike" cap="none" baseline="0" smtClean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Pourquoi rénover son logement en copropriété ?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468312" y="836612"/>
            <a:ext cx="8423274" cy="22467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fr-FR" sz="2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chauffage individuel</a:t>
            </a:r>
          </a:p>
          <a:p>
            <a:pPr marL="0" marR="0" lvl="0" indent="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Changement de la chaudière ou du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brûleur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(consommation accrue après 15 ans)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équipements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1187624" y="6121545"/>
            <a:ext cx="175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200" b="1" i="1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1200" b="1" i="1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ADEME</a:t>
            </a:r>
            <a:endParaRPr lang="x-none" sz="1200" b="1" i="1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179386" y="2191243"/>
            <a:ext cx="4032574" cy="39303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82" name="Shape 482"/>
          <p:cNvSpPr/>
          <p:nvPr/>
        </p:nvSpPr>
        <p:spPr>
          <a:xfrm>
            <a:off x="4644008" y="3212976"/>
            <a:ext cx="1000124" cy="14398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84" name="Shape 484"/>
          <p:cNvSpPr txBox="1"/>
          <p:nvPr/>
        </p:nvSpPr>
        <p:spPr>
          <a:xfrm>
            <a:off x="4499992" y="4221088"/>
            <a:ext cx="4474144" cy="22467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sng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Condensation</a:t>
            </a: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: chaleur plus douce circulant dans les radiateurs 	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- diminution des besoins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- augmentation du volume des </a:t>
            </a:r>
            <a:r>
              <a:rPr lang="fr-FR" sz="20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x-none" sz="20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adiateurs</a:t>
            </a:r>
            <a:endParaRPr lang="x-none" sz="20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0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1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équipements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468312" y="908050"/>
            <a:ext cx="8229600" cy="38625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342900" algn="l" rtl="0">
              <a:spcBef>
                <a:spcPts val="480"/>
              </a:spcBef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chauffage individuel</a:t>
            </a: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Changement des radiateurs électriques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Radiateurs à </a:t>
            </a:r>
            <a:r>
              <a:rPr lang="x-none" sz="2400" b="0" i="0" u="sng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accumulation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 (de 800 à 2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000€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Panneaux </a:t>
            </a:r>
            <a:r>
              <a:rPr lang="x-none" sz="2400" b="0" i="0" u="sng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rayonnants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(de 200 à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500€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Radiateurs à </a:t>
            </a:r>
            <a:r>
              <a:rPr lang="x-none" sz="2400" b="0" i="0" u="sng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inertie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(de 400 à 1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000€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144461" y="-731837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499" name="Shape 499"/>
          <p:cNvSpPr txBox="1"/>
          <p:nvPr/>
        </p:nvSpPr>
        <p:spPr>
          <a:xfrm>
            <a:off x="611187" y="5805487"/>
            <a:ext cx="2448645" cy="369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Radiateur à inertie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6084887" y="5589587"/>
            <a:ext cx="21589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Radiateur rayonnant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7092280" y="620688"/>
            <a:ext cx="1655151" cy="6488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Radiateur à accumulation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4" name="ZoneTexte 6"/>
          <p:cNvSpPr txBox="1">
            <a:spLocks noChangeArrowheads="1"/>
          </p:cNvSpPr>
          <p:nvPr/>
        </p:nvSpPr>
        <p:spPr bwMode="auto">
          <a:xfrm>
            <a:off x="971600" y="6093296"/>
            <a:ext cx="7681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/>
              <a:t>© </a:t>
            </a:r>
            <a:r>
              <a:rPr lang="fr-FR" sz="1200" dirty="0" err="1" smtClean="0"/>
              <a:t>Acova</a:t>
            </a:r>
            <a:endParaRPr lang="fr-FR" sz="1200" dirty="0"/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7524328" y="2852936"/>
            <a:ext cx="1024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/>
              <a:t>©var.gouv.fr</a:t>
            </a:r>
            <a:endParaRPr lang="fr-FR" sz="1200" dirty="0"/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7884368" y="5877272"/>
            <a:ext cx="870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/>
              <a:t>© </a:t>
            </a:r>
            <a:r>
              <a:rPr lang="fr-FR" sz="1200" dirty="0" err="1" smtClean="0"/>
              <a:t>thermor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221088"/>
            <a:ext cx="1813908" cy="153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1268760"/>
            <a:ext cx="1715751" cy="158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3933056"/>
            <a:ext cx="2142753" cy="15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équipements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468312" y="1484312"/>
            <a:ext cx="8229600" cy="4878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342900" algn="l" rtl="0">
              <a:spcBef>
                <a:spcPts val="480"/>
              </a:spcBef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Les parties communes</a:t>
            </a:r>
          </a:p>
          <a:p>
            <a:endParaRPr lang="x-none" sz="2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L’électricité des parties communes par logement peut correspondre à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25%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sa consommation propre d’électricité (hors chauffage et ECS)*.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Beaucoup de dysfonctionnements </a:t>
            </a:r>
          </a:p>
          <a:p>
            <a:pPr marL="0" marR="0" lvl="0" indent="34290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entrainant de fortes consommations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Etude du cabinet </a:t>
            </a:r>
            <a:r>
              <a:rPr lang="fr-FR" sz="1800" dirty="0" err="1" smtClean="0">
                <a:solidFill>
                  <a:srgbClr val="000066"/>
                </a:solidFill>
              </a:rPr>
              <a:t>Enertech</a:t>
            </a:r>
            <a:r>
              <a:rPr lang="x-none" sz="18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sur un ensemble de</a:t>
            </a: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359 logements sociaux à Montreuil en 2001</a:t>
            </a:r>
          </a:p>
          <a:p>
            <a:endParaRPr lang="x-none" sz="18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18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18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7341400" y="311873"/>
            <a:ext cx="1460919" cy="1962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15" name="Shape 515"/>
          <p:cNvSpPr/>
          <p:nvPr/>
        </p:nvSpPr>
        <p:spPr>
          <a:xfrm>
            <a:off x="7187766" y="3219560"/>
            <a:ext cx="1512887" cy="31273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7236296" y="6381328"/>
            <a:ext cx="90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/>
              <a:t>©  Internet</a:t>
            </a:r>
            <a:endParaRPr lang="fr-FR" sz="1200" dirty="0"/>
          </a:p>
        </p:txBody>
      </p:sp>
      <p:sp>
        <p:nvSpPr>
          <p:cNvPr id="10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-3968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équipements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468312" y="1052512"/>
            <a:ext cx="842486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342900" algn="l" rtl="0">
              <a:spcBef>
                <a:spcPts val="480"/>
              </a:spcBef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Les parties communes</a:t>
            </a:r>
          </a:p>
          <a:p>
            <a:endParaRPr lang="x-none" sz="2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Éclairage (couloirs, extérieur, BAES, parkings)</a:t>
            </a:r>
          </a:p>
          <a:p>
            <a:pPr marL="0" marR="0" lvl="0" indent="34290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Détection de présence, minuterie (1 min), LED, LBC pour l’extérieur (peu d’allumage, long fonctionnement) + détection crépusculaire et/ou horloge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Electricité des équipements :</a:t>
            </a:r>
          </a:p>
          <a:p>
            <a:pPr marL="0" marR="0" lvl="1" indent="0" algn="l" rtl="0">
              <a:buClr>
                <a:srgbClr val="002060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Pompes, ascenseurs</a:t>
            </a:r>
          </a:p>
          <a:p>
            <a:pPr marL="0" marR="0" lvl="1" indent="0" algn="l" rtl="0">
              <a:buClr>
                <a:srgbClr val="002060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Éclairage permanent de l’ascenseur ? </a:t>
            </a:r>
          </a:p>
          <a:p>
            <a:pPr marL="0" marR="0" lvl="1" indent="0" algn="l" rtl="0">
              <a:buClr>
                <a:srgbClr val="002060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Pompes à débit variable...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395287" y="2636836"/>
            <a:ext cx="8423274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4400" b="1" dirty="0">
                <a:solidFill>
                  <a:srgbClr val="545454"/>
                </a:solidFill>
              </a:rPr>
              <a:t>4</a:t>
            </a:r>
            <a:r>
              <a:rPr lang="x-none" sz="4400" b="1" i="0" u="none" strike="noStrike" cap="none" baseline="0" smtClean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Freins et leviers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323528" y="908720"/>
            <a:ext cx="8064499" cy="3960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Démotivation des organes de gestion notamment du Conseil syndical.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Crainte des copropriétaires vis-à-vis des professionnels (syndic, prestataires extérieurs…)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Difficultés à mobiliser les copropriétaires et les locataires pour la réalisation des travaux et notamment les travaux de rénovation thermique. 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303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obstacles rencontrés</a:t>
            </a:r>
          </a:p>
        </p:txBody>
      </p:sp>
      <p:sp>
        <p:nvSpPr>
          <p:cNvPr id="545" name="Shape 545"/>
          <p:cNvSpPr/>
          <p:nvPr/>
        </p:nvSpPr>
        <p:spPr>
          <a:xfrm>
            <a:off x="5940152" y="4221088"/>
            <a:ext cx="2871018" cy="21332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8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827087" y="1412875"/>
            <a:ext cx="8004175" cy="4248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Difficulté pour les copropriétés à comprendre le processus des travaux et les objectifs à atteindre 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Manque de financement dans la copropriété pour la réalisation des travaux 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Méconnaissance des financements existants pour réaliser les travaux (subventions, prêt…)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303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obstacles rencontrés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863600" y="1628775"/>
            <a:ext cx="8280399" cy="5078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Lever les craintes des copropriétaires vis-à-vis des professionnels (syndic, etc.)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buClr>
                <a:srgbClr val="000066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Clarification </a:t>
            </a: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la gestion par la mise en place d’un plan de suivi de gestion.</a:t>
            </a:r>
          </a:p>
          <a:p>
            <a:endParaRPr lang="x-none" sz="20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Mobiliser les copropriétaires et les locataires pour la réalisation d ’un projet commun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buClr>
                <a:srgbClr val="000066"/>
              </a:buClr>
              <a:buSzPct val="100000"/>
              <a:buFont typeface="Arial"/>
              <a:buChar char="•"/>
            </a:pPr>
            <a:r>
              <a:rPr lang="fr-FR" sz="2000" dirty="0" smtClean="0">
                <a:solidFill>
                  <a:srgbClr val="000066"/>
                </a:solidFill>
              </a:rPr>
              <a:t> P</a:t>
            </a:r>
            <a:r>
              <a:rPr lang="x-none" sz="20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réparer </a:t>
            </a: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un plan de communication pour mobiliser et informer les copropriétaires, locataires, etc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2124075" y="0"/>
            <a:ext cx="53276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actions à mettre en place pour rassurer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827087" y="1484312"/>
            <a:ext cx="8066087" cy="4139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fr-FR" sz="2400" dirty="0" smtClean="0">
                <a:solidFill>
                  <a:srgbClr val="000066"/>
                </a:solidFill>
              </a:rPr>
              <a:t>Faire a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ccompagner  l</a:t>
            </a:r>
            <a:r>
              <a:rPr lang="fr-FR" sz="2400" dirty="0">
                <a:solidFill>
                  <a:srgbClr val="000066"/>
                </a:solidFill>
              </a:rPr>
              <a:t>a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copropriété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durant le processus de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travau</a:t>
            </a:r>
            <a:r>
              <a:rPr lang="fr-FR" sz="24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fr-FR" sz="2400" b="0" i="0" u="none" strike="noStrike" cap="none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pour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fr-FR" sz="24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aider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à atteindre </a:t>
            </a:r>
            <a:r>
              <a:rPr lang="fr-FR" sz="2400" dirty="0" smtClean="0">
                <a:solidFill>
                  <a:srgbClr val="000066"/>
                </a:solidFill>
              </a:rPr>
              <a:t>ses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Mettre en place un plan de travaux pluriannuel.</a:t>
            </a:r>
          </a:p>
          <a:p>
            <a:pPr marL="0" marR="0" lvl="0" indent="2667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Prévoir un plan de financement adapté au SDC et aux copropriétaires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Préparer un plan de financement  pluriannuel. </a:t>
            </a:r>
          </a:p>
          <a:p>
            <a:endParaRPr lang="x-none" sz="20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1908175" y="0"/>
            <a:ext cx="48958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actions à mettre en place pour rassurer</a:t>
            </a:r>
          </a:p>
          <a:p>
            <a:endParaRPr lang="x-none" sz="2800" b="1" i="0" u="none" strike="noStrike" cap="none" baseline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539750" y="2492375"/>
            <a:ext cx="8424862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4400" b="1" dirty="0">
                <a:solidFill>
                  <a:srgbClr val="545454"/>
                </a:solidFill>
              </a:rPr>
              <a:t>5</a:t>
            </a:r>
            <a:r>
              <a:rPr lang="x-none" sz="4400" b="1" i="0" u="none" strike="noStrike" cap="none" baseline="0" smtClean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x-none" sz="4400" b="1" i="0" u="none" strike="noStrike" cap="none" baseline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Les aides financières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Grenelle de l’environnement</a:t>
            </a:r>
            <a:b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 x 20 et Facteur 4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6084168" y="1772816"/>
            <a:ext cx="2843212" cy="32781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Objectifs GRENELLE : </a:t>
            </a:r>
          </a:p>
          <a:p>
            <a:pPr marL="179387" marR="0" lvl="1" indent="-1587" algn="l" rtl="0">
              <a:spcBef>
                <a:spcPts val="90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sz="18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- 38 % d’énergie sur les bâtiments existants d’ici 2020</a:t>
            </a:r>
          </a:p>
          <a:p>
            <a:pPr marL="179387" marR="0" lvl="1" indent="-1587" algn="just" rtl="0">
              <a:spcBef>
                <a:spcPts val="90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sz="18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400 000 rénovations complètes par an à partir de 2013</a:t>
            </a:r>
          </a:p>
          <a:p>
            <a:pPr marL="179387" marR="0" lvl="1" indent="-1587" algn="just" rtl="0">
              <a:spcBef>
                <a:spcPts val="90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sz="18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« Facteur 4 » d’ici 2050 = Diviser par 4 nos consommations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484784"/>
            <a:ext cx="5295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250825" y="765175"/>
            <a:ext cx="8893175" cy="5761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Les aides de l’ANAH (Agence </a:t>
            </a:r>
            <a:r>
              <a:rPr lang="fr-FR" sz="2400" b="1" dirty="0" smtClean="0">
                <a:solidFill>
                  <a:srgbClr val="000066"/>
                </a:solidFill>
              </a:rPr>
              <a:t>na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tional</a:t>
            </a:r>
            <a:r>
              <a:rPr lang="fr-FR" sz="2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fr-FR" sz="2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abitat</a:t>
            </a: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0" marR="0" lvl="0" indent="266700" algn="l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 des logements de plus de 15 ans</a:t>
            </a:r>
          </a:p>
          <a:p>
            <a:pPr marL="0" marR="0" lvl="0" indent="266700" algn="just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 les propriétaires occupants (sous condition de ressources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fr-FR" sz="24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les propriétaires bailleurs et les syndicats de copropriétaires. </a:t>
            </a:r>
            <a:r>
              <a:rPr lang="x-none"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(http://www.anah.fr/les-aides/conditions-generales.html)</a:t>
            </a:r>
          </a:p>
          <a:p>
            <a:endParaRPr lang="x-none" sz="18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programme Habiter Mieux</a:t>
            </a:r>
          </a:p>
          <a:p>
            <a:pPr marL="0" marR="0" lvl="0" indent="266700" algn="l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 des logements de plus de 15 ans</a:t>
            </a:r>
          </a:p>
          <a:p>
            <a:pPr marL="0" marR="0" lvl="0" indent="266700" algn="l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 les propriétaires occupants</a:t>
            </a:r>
          </a:p>
          <a:p>
            <a:pPr marL="0" marR="0" lvl="0" indent="266700" algn="l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Vos conditions de ressources</a:t>
            </a:r>
          </a:p>
          <a:p>
            <a:pPr marL="0" marR="0" lvl="0" indent="26670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L'acquisition de votre logement n'a pas donné lieu à d'autres financements de l'Etat, depuis 5 ans </a:t>
            </a: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http://www.anah.fr/habitermieux/proprietaires-occupants/avez-vous-droit-a-laide-habiter-mieux.html)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303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dispositifs nationaux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266700" algn="just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Crédit d’impôt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303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dispositifs nationaux</a:t>
            </a:r>
          </a:p>
        </p:txBody>
      </p:sp>
      <p:graphicFrame>
        <p:nvGraphicFramePr>
          <p:cNvPr id="608" name="Shape 608"/>
          <p:cNvGraphicFramePr/>
          <p:nvPr/>
        </p:nvGraphicFramePr>
        <p:xfrm>
          <a:off x="323850" y="1196975"/>
          <a:ext cx="8640750" cy="4773575"/>
        </p:xfrm>
        <a:graphic>
          <a:graphicData uri="http://schemas.openxmlformats.org/drawingml/2006/table">
            <a:tbl>
              <a:tblPr>
                <a:noFill/>
                <a:tableStyleId>{8704A999-07DA-4FA0-9B1A-B568F1236666}</a:tableStyleId>
              </a:tblPr>
              <a:tblGrid>
                <a:gridCol w="3692525"/>
                <a:gridCol w="2238375"/>
                <a:gridCol w="2709850"/>
              </a:tblGrid>
              <a:tr h="441325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Investissements bénéficiant du crédit d'impôt 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Taux pour une action seule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Taux majoré pour un bouquet de travaux</a:t>
                      </a:r>
                    </a:p>
                  </a:txBody>
                  <a:tcPr marL="3575" marR="3575" marT="1775" marB="1775" anchor="ctr"/>
                </a:tc>
              </a:tr>
              <a:tr h="576250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Chaudières à condensation, individuelles ou collectives, utilisées pour le chauffage ou la production d'eau chaude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10 %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18 %</a:t>
                      </a:r>
                    </a:p>
                  </a:txBody>
                  <a:tcPr marL="3575" marR="3575" marT="1775" marB="1775" anchor="ctr"/>
                </a:tc>
              </a:tr>
              <a:tr h="4413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Chaudières à micro-cogénération gaz (nouvel équipement éligible en 2012)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17 %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26 %</a:t>
                      </a:r>
                    </a:p>
                  </a:txBody>
                  <a:tcPr marL="3575" marR="3575" marT="1775" marB="1775" anchor="ctr"/>
                </a:tc>
              </a:tr>
              <a:tr h="10001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Matériaux d'isolation thermique et coût de la main d'oeuvre pour les parois opaques 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15 % dans la limite d'un (plafond de       150 € TTC/m² en cas D’ITE et de             100 € TTC/m² en cas d’ITI)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 dans la limite d'un (plafond de </a:t>
                      </a:r>
                    </a:p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150 € TTC/m² en cas D’ITE et de</a:t>
                      </a:r>
                    </a:p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100 € TTC/m² en cas d’ITI)</a:t>
                      </a:r>
                    </a:p>
                  </a:txBody>
                  <a:tcPr marL="3575" marR="3575" marT="1775" marB="1775" anchor="ctr"/>
                </a:tc>
              </a:tr>
              <a:tr h="5540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Matériaux d'isolation thermique pour les parois vitrées (nouvelle condition en 2012)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10 % en collectif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18 %</a:t>
                      </a:r>
                    </a:p>
                  </a:txBody>
                  <a:tcPr marL="3575" marR="3575" marT="1775" marB="1775" anchor="ctr"/>
                </a:tc>
              </a:tr>
              <a:tr h="635000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Volets isolants et matériaux d'isolation thermique pour les portes d'entrée donnant sur l'extérieur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/>
                        <a:t>
</a:t>
                      </a: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10 % en collectif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3575" marR="3575" marT="1775" marB="1775" anchor="ctr"/>
                </a:tc>
              </a:tr>
              <a:tr h="404800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Appareils de régulation et de programmation des équipements de chauffage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15 %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7207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Matériaux de calorifugeage de tout ou partie d'une installation de production ou de distribution de chaleur ou d'eau chaude sanitaire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Arial"/>
                        <a:buNone/>
                      </a:pPr>
                      <a:r>
                        <a:rPr lang="x-none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15 %</a:t>
                      </a:r>
                    </a:p>
                  </a:txBody>
                  <a:tcPr marL="3575" marR="3575" marT="1775" marB="1775" anchor="ctr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09" name="Shape 609"/>
          <p:cNvSpPr txBox="1"/>
          <p:nvPr/>
        </p:nvSpPr>
        <p:spPr>
          <a:xfrm>
            <a:off x="5435600" y="6021387"/>
            <a:ext cx="280828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200" b="1" i="1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http://ecocitoyens.ademe.fr</a:t>
            </a:r>
          </a:p>
        </p:txBody>
      </p:sp>
      <p:sp>
        <p:nvSpPr>
          <p:cNvPr id="611" name="Shape 611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9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6"/>
            <a:ext cx="77419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303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dispositifs nationaux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323850" y="981075"/>
            <a:ext cx="8280399" cy="5001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Eco-prêt à taux zéro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(démarche individuelle</a:t>
            </a:r>
            <a:r>
              <a:rPr lang="x-none" sz="20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endParaRPr lang="x-none" sz="20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Bouquet de 2 travaux : 20 000 €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Bouquet de 3 travaux : 30 000 € 	</a:t>
            </a:r>
          </a:p>
          <a:p>
            <a:endParaRPr lang="x-none" sz="18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cumul de l'éco-prêt à taux zéro et du crédit d'impôt développement durable est à nouveau possible </a:t>
            </a:r>
            <a:r>
              <a:rPr lang="fr-FR" sz="16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en 2012, </a:t>
            </a:r>
            <a:r>
              <a:rPr lang="x-none" sz="16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sous </a:t>
            </a:r>
            <a:r>
              <a:rPr lang="x-none" sz="16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conditions de ressources</a:t>
            </a:r>
          </a:p>
          <a:p>
            <a:endParaRPr lang="x-none" sz="16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buClr>
                <a:srgbClr val="000066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fr-FR" sz="2400" b="0" i="0" u="none" strike="noStrike" cap="none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d’extension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l’éco-prêt à taux zéro aux copropriétés ?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CEE :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Certificats d’Économies d’Énergie.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Aft>
                <a:spcPts val="6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La TVA à 7 % :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seulement pour certaines réalisations.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4284662" y="1844675"/>
            <a:ext cx="2158999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sur 15 ans maximum</a:t>
            </a:r>
          </a:p>
        </p:txBody>
      </p:sp>
      <p:sp>
        <p:nvSpPr>
          <p:cNvPr id="621" name="Shape 621"/>
          <p:cNvSpPr/>
          <p:nvPr/>
        </p:nvSpPr>
        <p:spPr>
          <a:xfrm>
            <a:off x="3995737" y="1773236"/>
            <a:ext cx="215899" cy="574674"/>
          </a:xfrm>
          <a:prstGeom prst="rightBrace">
            <a:avLst>
              <a:gd name="adj1" fmla="val 676"/>
              <a:gd name="adj2" fmla="val 50000"/>
            </a:avLst>
          </a:prstGeom>
          <a:noFill/>
          <a:ln w="25400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7164386" y="404812"/>
            <a:ext cx="1800224" cy="17097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24" name="Shape 624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0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468312" y="836612"/>
            <a:ext cx="8424862" cy="4955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fr-FR" sz="2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Prêt </a:t>
            </a: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copro 100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(crédit foncier)</a:t>
            </a:r>
          </a:p>
          <a:p>
            <a:pPr marL="0" marR="0" lvl="0" indent="0" algn="l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fr-FR" sz="24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seul prêt pour financer toutes les parties communes </a:t>
            </a:r>
          </a:p>
          <a:p>
            <a:pPr marL="0" marR="0" lvl="0" indent="0" algn="l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fr-FR" sz="24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Prêt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collectif au seul syndicat des copropriétaires </a:t>
            </a:r>
          </a:p>
          <a:p>
            <a:endParaRPr lang="x-none" sz="2400" b="0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fr-FR" sz="2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EnR </a:t>
            </a:r>
            <a:r>
              <a:rPr lang="x-none" sz="2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Fond</a:t>
            </a:r>
            <a:r>
              <a:rPr lang="fr-FR" sz="2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dirty="0">
                <a:solidFill>
                  <a:srgbClr val="000066"/>
                </a:solidFill>
              </a:rPr>
              <a:t>c</a:t>
            </a:r>
            <a:r>
              <a:rPr lang="x-none" sz="2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haleur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l’ADEME</a:t>
            </a:r>
          </a:p>
          <a:p>
            <a:pPr marL="0" marR="0" lvl="0" indent="0" algn="just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fr-FR" sz="2400" b="0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x-none" sz="2400" b="0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Aide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installations de production de chaleur renouvelable (solaire thermique, géothermie, biomasse, énergies de récupération, réseaux de chaleur) </a:t>
            </a:r>
          </a:p>
          <a:p>
            <a:pPr marL="0" marR="0" lvl="0" indent="0" algn="just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x-none" sz="24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(http://www2.ademe.fr/servlet/KBaseShow?sort=-1&amp;cid=96&amp;m=3&amp;catid=23667)</a:t>
            </a:r>
          </a:p>
          <a:p>
            <a:pPr marL="0" marR="0" lvl="0" indent="0" algn="l" rtl="0">
              <a:buClr>
                <a:schemeClr val="dk1"/>
              </a:buClr>
              <a:buSzPct val="60416"/>
              <a:buFont typeface="Wingdings"/>
              <a:buChar char="§"/>
            </a:pPr>
            <a:r>
              <a:rPr lang="x-none" sz="24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Modalités et aides variables selon les régions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x-none"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(http://ecocitoyens.ademe.fr/financer-mon-projet/renovation/des-aides-en-plus-pour-l%E2%80%99habitat-collectif)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303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dispositifs nationaux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7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3032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dispositifs locaux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6588125" y="549275"/>
            <a:ext cx="2305050" cy="2301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195511" y="0"/>
            <a:ext cx="656272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Quatre bonnes raisons de rénover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908175" y="1341437"/>
            <a:ext cx="5111750" cy="2663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2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Valorisation de son patrimoine</a:t>
            </a:r>
          </a:p>
          <a:p>
            <a:pPr marL="0" marR="0" lvl="0" indent="0" algn="l" rtl="0"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2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Économies </a:t>
            </a:r>
            <a:r>
              <a:rPr lang="x-none" sz="22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d’énergie (facture)</a:t>
            </a:r>
            <a:endParaRPr lang="x-none" sz="22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2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Meilleur confort</a:t>
            </a:r>
          </a:p>
          <a:p>
            <a:pPr marL="0" marR="0" lvl="0" indent="0" algn="l" rtl="0">
              <a:spcBef>
                <a:spcPts val="0"/>
              </a:spcBef>
              <a:spcAft>
                <a:spcPts val="1800"/>
              </a:spcAft>
              <a:buClr>
                <a:srgbClr val="000066"/>
              </a:buClr>
              <a:buSzPct val="100000"/>
              <a:buFont typeface="Wingdings"/>
              <a:buChar char="§"/>
            </a:pPr>
            <a:r>
              <a:rPr lang="x-none" sz="22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Respect de la planète</a:t>
            </a:r>
          </a:p>
          <a:p>
            <a:endParaRPr lang="x-none" sz="22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98" name="Shape 198"/>
          <p:cNvSpPr/>
          <p:nvPr/>
        </p:nvSpPr>
        <p:spPr>
          <a:xfrm>
            <a:off x="7164386" y="2924175"/>
            <a:ext cx="1763711" cy="1885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x="1187450" y="4005262"/>
            <a:ext cx="3124200" cy="1933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0" name="Shape 200"/>
          <p:cNvSpPr/>
          <p:nvPr/>
        </p:nvSpPr>
        <p:spPr>
          <a:xfrm>
            <a:off x="4500562" y="3716337"/>
            <a:ext cx="2324099" cy="17399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1" name="Shape 201"/>
          <p:cNvSpPr txBox="1"/>
          <p:nvPr/>
        </p:nvSpPr>
        <p:spPr>
          <a:xfrm>
            <a:off x="6875461" y="4652962"/>
            <a:ext cx="2268536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1200" b="1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187450" y="5732462"/>
            <a:ext cx="3097211" cy="215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4448174" y="5488418"/>
            <a:ext cx="2376487" cy="215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4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0"/>
          <p:cNvSpPr txBox="1">
            <a:spLocks/>
          </p:cNvSpPr>
          <p:nvPr/>
        </p:nvSpPr>
        <p:spPr>
          <a:xfrm>
            <a:off x="1187450" y="0"/>
            <a:ext cx="8229600" cy="1446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kumimoji="0" lang="x-none" sz="28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 consommations croissantes… </a:t>
            </a:r>
            <a:r>
              <a:rPr kumimoji="0" lang="x-none" sz="4400" b="1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et des prix qui suivent</a:t>
            </a:r>
            <a:endParaRPr kumimoji="0" lang="x-none" sz="4400" b="1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14" descr="Conso mdiale nrj Iai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196752"/>
            <a:ext cx="8087373" cy="490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382960" y="0"/>
            <a:ext cx="8229600" cy="1446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fr-FR" sz="2800" b="1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Et des prix qui grimpent!</a:t>
            </a:r>
            <a:r>
              <a:rPr lang="x-none" sz="4400" b="1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x-none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prix qui suivent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13" name="Shape 213"/>
          <p:cNvSpPr/>
          <p:nvPr/>
        </p:nvSpPr>
        <p:spPr>
          <a:xfrm>
            <a:off x="1619250" y="908050"/>
            <a:ext cx="7345361" cy="4752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4" name="Shape 214"/>
          <p:cNvSpPr txBox="1"/>
          <p:nvPr/>
        </p:nvSpPr>
        <p:spPr>
          <a:xfrm>
            <a:off x="2339975" y="5516562"/>
            <a:ext cx="3096121" cy="2307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9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fr-FR" sz="900" b="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Ministère de l’écologie</a:t>
            </a:r>
            <a:r>
              <a:rPr lang="fr-FR" sz="9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x-none" sz="900" b="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SOeS</a:t>
            </a:r>
            <a:endParaRPr lang="x-none" sz="9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8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2987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 contexte énergétique français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24" name="Shape 224"/>
          <p:cNvSpPr/>
          <p:nvPr/>
        </p:nvSpPr>
        <p:spPr>
          <a:xfrm>
            <a:off x="1979611" y="1484312"/>
            <a:ext cx="6843712" cy="3905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5" name="Shape 225"/>
          <p:cNvSpPr txBox="1"/>
          <p:nvPr/>
        </p:nvSpPr>
        <p:spPr>
          <a:xfrm>
            <a:off x="1547812" y="5516562"/>
            <a:ext cx="7345361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La France consomme deux fois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plus d’énergie qu’elle n’en produit !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195511" y="692150"/>
            <a:ext cx="5976936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2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Rapport entre production et consommation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2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d’énergie en France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6223865" y="5229225"/>
            <a:ext cx="2881312" cy="215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0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1160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8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Les consommations domestiques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37" name="Shape 237"/>
          <p:cNvSpPr/>
          <p:nvPr/>
        </p:nvSpPr>
        <p:spPr>
          <a:xfrm>
            <a:off x="4427537" y="2565400"/>
            <a:ext cx="4716461" cy="24558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8" name="Shape 238"/>
          <p:cNvSpPr txBox="1"/>
          <p:nvPr/>
        </p:nvSpPr>
        <p:spPr>
          <a:xfrm>
            <a:off x="1835150" y="836612"/>
            <a:ext cx="7056437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just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Le secteur domestique représente </a:t>
            </a:r>
            <a:r>
              <a:rPr lang="x-none" sz="20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 tiers de la consommation énergétique</a:t>
            </a:r>
            <a:r>
              <a:rPr lang="x-none" sz="20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totale en France.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La répartition des consommations est la suivante :</a:t>
            </a:r>
          </a:p>
        </p:txBody>
      </p:sp>
      <p:sp>
        <p:nvSpPr>
          <p:cNvPr id="239" name="Shape 239"/>
          <p:cNvSpPr/>
          <p:nvPr/>
        </p:nvSpPr>
        <p:spPr>
          <a:xfrm>
            <a:off x="250825" y="2060575"/>
            <a:ext cx="4105274" cy="39274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0" name="Shape 240"/>
          <p:cNvSpPr txBox="1"/>
          <p:nvPr/>
        </p:nvSpPr>
        <p:spPr>
          <a:xfrm>
            <a:off x="971550" y="5876925"/>
            <a:ext cx="2881312" cy="215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659561" y="6381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0" name="Shape 240"/>
          <p:cNvSpPr txBox="1"/>
          <p:nvPr/>
        </p:nvSpPr>
        <p:spPr>
          <a:xfrm>
            <a:off x="6084168" y="4725144"/>
            <a:ext cx="2881312" cy="215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x-none" sz="800" i="1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Ademe</a:t>
            </a:r>
            <a:endParaRPr lang="x-none" sz="80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66"/>
          <p:cNvSpPr txBox="1"/>
          <p:nvPr/>
        </p:nvSpPr>
        <p:spPr>
          <a:xfrm>
            <a:off x="827087" y="6381750"/>
            <a:ext cx="6019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Fédération des agences locales 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maîtrise </a:t>
            </a:r>
            <a:r>
              <a:rPr lang="x-none" sz="14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x-none" sz="1400" b="1" i="0" u="none" strike="noStrike" cap="none" baseline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l’énergie</a:t>
            </a:r>
            <a:r>
              <a:rPr lang="fr-FR" sz="1400" b="1" i="0" u="none" strike="noStrike" cap="none" baseline="0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et du climat</a:t>
            </a:r>
            <a:endParaRPr lang="x-none" sz="1400" b="1" i="0" u="none" strike="noStrike" cap="none" baseline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C:\Users\abinet\Documents\communication\logo\pi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648"/>
            <a:ext cx="774192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2360</Words>
  <Application>Microsoft Office PowerPoint</Application>
  <PresentationFormat>Affichage à l'écran (4:3)</PresentationFormat>
  <Paragraphs>491</Paragraphs>
  <Slides>44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/>
      <vt:lpstr>Présentation PowerPoint</vt:lpstr>
      <vt:lpstr>Sommaire</vt:lpstr>
      <vt:lpstr>1. Pourquoi rénover son logement en copropriété ?</vt:lpstr>
      <vt:lpstr>Grenelle de l’environnement 3 x 20 et Facteur 4</vt:lpstr>
      <vt:lpstr>Quatre bonnes raisons de rénover</vt:lpstr>
      <vt:lpstr>Présentation PowerPoint</vt:lpstr>
      <vt:lpstr>      Et des prix qui grimpent!et des prix qui suivent</vt:lpstr>
      <vt:lpstr>Le contexte énergétique français</vt:lpstr>
      <vt:lpstr>Les consommations domestiques</vt:lpstr>
      <vt:lpstr>Présentation PowerPoint</vt:lpstr>
      <vt:lpstr>Les obligations</vt:lpstr>
      <vt:lpstr>Qu’est-ce qu’un audit?</vt:lpstr>
      <vt:lpstr>Un audit pour déterminer  les priorités d’actions</vt:lpstr>
      <vt:lpstr>Un Bilan Energétique Simplifié</vt:lpstr>
      <vt:lpstr>                   Pourquoi faire un BES? </vt:lpstr>
      <vt:lpstr>                             L’individualisation des frais                                        de chauffage</vt:lpstr>
      <vt:lpstr>Les charges</vt:lpstr>
      <vt:lpstr>La comparaison</vt:lpstr>
      <vt:lpstr>La démarche</vt:lpstr>
      <vt:lpstr>Présentation PowerPoint</vt:lpstr>
      <vt:lpstr>Pré-travaux</vt:lpstr>
      <vt:lpstr>Priorisation des travaux</vt:lpstr>
      <vt:lpstr>Les parois opaques</vt:lpstr>
      <vt:lpstr>Présentation PowerPoint</vt:lpstr>
      <vt:lpstr>Présentation PowerPoint</vt:lpstr>
      <vt:lpstr>Présentation PowerPoint</vt:lpstr>
      <vt:lpstr>Les équipements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Jérome</dc:creator>
  <cp:lastModifiedBy>Aude BINET</cp:lastModifiedBy>
  <cp:revision>60</cp:revision>
  <dcterms:modified xsi:type="dcterms:W3CDTF">2013-10-09T17:00:31Z</dcterms:modified>
</cp:coreProperties>
</file>